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50" r:id="rId5"/>
    <p:sldMasterId id="2147484148" r:id="rId6"/>
    <p:sldMasterId id="2147484159" r:id="rId7"/>
    <p:sldMasterId id="2147484165" r:id="rId8"/>
  </p:sldMasterIdLst>
  <p:notesMasterIdLst>
    <p:notesMasterId r:id="rId83"/>
  </p:notesMasterIdLst>
  <p:handoutMasterIdLst>
    <p:handoutMasterId r:id="rId84"/>
  </p:handoutMasterIdLst>
  <p:sldIdLst>
    <p:sldId id="352" r:id="rId9"/>
    <p:sldId id="491" r:id="rId10"/>
    <p:sldId id="492" r:id="rId11"/>
    <p:sldId id="493" r:id="rId12"/>
    <p:sldId id="495" r:id="rId13"/>
    <p:sldId id="483" r:id="rId14"/>
    <p:sldId id="500" r:id="rId15"/>
    <p:sldId id="498" r:id="rId16"/>
    <p:sldId id="501" r:id="rId17"/>
    <p:sldId id="502" r:id="rId18"/>
    <p:sldId id="499" r:id="rId19"/>
    <p:sldId id="503" r:id="rId20"/>
    <p:sldId id="504" r:id="rId21"/>
    <p:sldId id="505" r:id="rId22"/>
    <p:sldId id="556" r:id="rId23"/>
    <p:sldId id="497" r:id="rId24"/>
    <p:sldId id="515" r:id="rId25"/>
    <p:sldId id="569" r:id="rId26"/>
    <p:sldId id="508" r:id="rId27"/>
    <p:sldId id="565" r:id="rId28"/>
    <p:sldId id="531" r:id="rId29"/>
    <p:sldId id="549" r:id="rId30"/>
    <p:sldId id="509" r:id="rId31"/>
    <p:sldId id="563" r:id="rId32"/>
    <p:sldId id="540" r:id="rId33"/>
    <p:sldId id="542" r:id="rId34"/>
    <p:sldId id="510" r:id="rId35"/>
    <p:sldId id="566" r:id="rId36"/>
    <p:sldId id="535" r:id="rId37"/>
    <p:sldId id="547" r:id="rId38"/>
    <p:sldId id="573" r:id="rId39"/>
    <p:sldId id="511" r:id="rId40"/>
    <p:sldId id="564" r:id="rId41"/>
    <p:sldId id="533" r:id="rId42"/>
    <p:sldId id="548" r:id="rId43"/>
    <p:sldId id="512" r:id="rId44"/>
    <p:sldId id="562" r:id="rId45"/>
    <p:sldId id="576" r:id="rId46"/>
    <p:sldId id="570" r:id="rId47"/>
    <p:sldId id="544" r:id="rId48"/>
    <p:sldId id="550" r:id="rId49"/>
    <p:sldId id="513" r:id="rId50"/>
    <p:sldId id="543" r:id="rId51"/>
    <p:sldId id="567" r:id="rId52"/>
    <p:sldId id="539" r:id="rId53"/>
    <p:sldId id="518" r:id="rId54"/>
    <p:sldId id="517" r:id="rId55"/>
    <p:sldId id="536" r:id="rId56"/>
    <p:sldId id="537" r:id="rId57"/>
    <p:sldId id="538" r:id="rId58"/>
    <p:sldId id="551" r:id="rId59"/>
    <p:sldId id="557" r:id="rId60"/>
    <p:sldId id="575" r:id="rId61"/>
    <p:sldId id="519" r:id="rId62"/>
    <p:sldId id="520" r:id="rId63"/>
    <p:sldId id="546" r:id="rId64"/>
    <p:sldId id="572" r:id="rId65"/>
    <p:sldId id="525" r:id="rId66"/>
    <p:sldId id="545" r:id="rId67"/>
    <p:sldId id="560" r:id="rId68"/>
    <p:sldId id="571" r:id="rId69"/>
    <p:sldId id="558" r:id="rId70"/>
    <p:sldId id="521" r:id="rId71"/>
    <p:sldId id="527" r:id="rId72"/>
    <p:sldId id="507" r:id="rId73"/>
    <p:sldId id="523" r:id="rId74"/>
    <p:sldId id="529" r:id="rId75"/>
    <p:sldId id="528" r:id="rId76"/>
    <p:sldId id="425" r:id="rId77"/>
    <p:sldId id="574" r:id="rId78"/>
    <p:sldId id="555" r:id="rId79"/>
    <p:sldId id="552" r:id="rId80"/>
    <p:sldId id="553" r:id="rId81"/>
    <p:sldId id="554" r:id="rId82"/>
  </p:sldIdLst>
  <p:sldSz cx="9906000" cy="6858000" type="A4"/>
  <p:notesSz cx="6858000" cy="9144000"/>
  <p:custDataLst>
    <p:tags r:id="rId85"/>
  </p:custDataLst>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D23"/>
    <a:srgbClr val="1E1348"/>
    <a:srgbClr val="DFD5C5"/>
    <a:srgbClr val="E9E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6586" autoAdjust="0"/>
  </p:normalViewPr>
  <p:slideViewPr>
    <p:cSldViewPr>
      <p:cViewPr varScale="1">
        <p:scale>
          <a:sx n="53" d="100"/>
          <a:sy n="53" d="100"/>
        </p:scale>
        <p:origin x="67" y="245"/>
      </p:cViewPr>
      <p:guideLst>
        <p:guide orient="horz" pos="2160"/>
        <p:guide pos="3120"/>
      </p:guideLst>
    </p:cSldViewPr>
  </p:slideViewPr>
  <p:notesTextViewPr>
    <p:cViewPr>
      <p:scale>
        <a:sx n="3" d="2"/>
        <a:sy n="3" d="2"/>
      </p:scale>
      <p:origin x="0" y="0"/>
    </p:cViewPr>
  </p:notesTextViewPr>
  <p:notesViewPr>
    <p:cSldViewPr>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handoutMaster" Target="handoutMasters/handoutMaster1.xml"/><Relationship Id="rId89"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GB" altLang="en-US" dirty="0"/>
          </a:p>
        </p:txBody>
      </p:sp>
      <p:sp>
        <p:nvSpPr>
          <p:cNvPr id="563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GB" altLang="en-US" dirty="0"/>
          </a:p>
        </p:txBody>
      </p:sp>
      <p:sp>
        <p:nvSpPr>
          <p:cNvPr id="563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GB" altLang="en-US" dirty="0"/>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B82AE32-FC72-4E91-B7F1-39CF7D3B8B72}" type="slidenum">
              <a:rPr lang="en-GB" altLang="en-US"/>
              <a:pPr>
                <a:defRPr/>
              </a:pPr>
              <a:t>‹#›</a:t>
            </a:fld>
            <a:endParaRPr lang="en-GB" altLang="en-US" dirty="0"/>
          </a:p>
        </p:txBody>
      </p:sp>
    </p:spTree>
    <p:extLst>
      <p:ext uri="{BB962C8B-B14F-4D97-AF65-F5344CB8AC3E}">
        <p14:creationId xmlns:p14="http://schemas.microsoft.com/office/powerpoint/2010/main" val="934236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GB" altLang="en-US" dirty="0"/>
          </a:p>
        </p:txBody>
      </p:sp>
      <p:sp>
        <p:nvSpPr>
          <p:cNvPr id="153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GB" altLang="en-US" dirty="0"/>
          </a:p>
        </p:txBody>
      </p:sp>
      <p:sp>
        <p:nvSpPr>
          <p:cNvPr id="8196"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GB" altLang="en-US" dirty="0"/>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8F2C673E-B65E-4405-80D3-2F131CAB82EB}" type="slidenum">
              <a:rPr lang="en-GB" altLang="en-US"/>
              <a:pPr>
                <a:defRPr/>
              </a:pPr>
              <a:t>‹#›</a:t>
            </a:fld>
            <a:endParaRPr lang="en-GB" altLang="en-US" dirty="0"/>
          </a:p>
        </p:txBody>
      </p:sp>
    </p:spTree>
    <p:extLst>
      <p:ext uri="{BB962C8B-B14F-4D97-AF65-F5344CB8AC3E}">
        <p14:creationId xmlns:p14="http://schemas.microsoft.com/office/powerpoint/2010/main" val="5628810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68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04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2">
            <a:extLst>
              <a:ext uri="{FF2B5EF4-FFF2-40B4-BE49-F238E27FC236}">
                <a16:creationId xmlns:a16="http://schemas.microsoft.com/office/drawing/2014/main" id="{3EC893AB-3876-426F-B510-6B4BE948C702}"/>
              </a:ext>
            </a:extLst>
          </p:cNvPr>
          <p:cNvSpPr txBox="1">
            <a:spLocks/>
          </p:cNvSpPr>
          <p:nvPr userDrawn="1"/>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a:t>
            </a:fld>
            <a:endParaRPr lang="en-GB" altLang="en-US" sz="1000" dirty="0"/>
          </a:p>
        </p:txBody>
      </p:sp>
    </p:spTree>
    <p:extLst>
      <p:ext uri="{BB962C8B-B14F-4D97-AF65-F5344CB8AC3E}">
        <p14:creationId xmlns:p14="http://schemas.microsoft.com/office/powerpoint/2010/main" val="248965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Slide Number Placeholder 2">
            <a:extLst>
              <a:ext uri="{FF2B5EF4-FFF2-40B4-BE49-F238E27FC236}">
                <a16:creationId xmlns:a16="http://schemas.microsoft.com/office/drawing/2014/main" id="{8F91B32D-3E89-4D49-8680-AC760A64BE76}"/>
              </a:ext>
            </a:extLst>
          </p:cNvPr>
          <p:cNvSpPr txBox="1">
            <a:spLocks/>
          </p:cNvSpPr>
          <p:nvPr userDrawn="1"/>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a:t>
            </a:fld>
            <a:endParaRPr lang="en-GB" altLang="en-US" sz="1000" dirty="0"/>
          </a:p>
        </p:txBody>
      </p:sp>
    </p:spTree>
    <p:extLst>
      <p:ext uri="{BB962C8B-B14F-4D97-AF65-F5344CB8AC3E}">
        <p14:creationId xmlns:p14="http://schemas.microsoft.com/office/powerpoint/2010/main" val="277657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FB39-2817-430D-A1C5-CE9710DF9F76}"/>
              </a:ext>
            </a:extLst>
          </p:cNvPr>
          <p:cNvSpPr>
            <a:spLocks noGrp="1"/>
          </p:cNvSpPr>
          <p:nvPr>
            <p:ph type="title"/>
          </p:nvPr>
        </p:nvSpPr>
        <p:spPr/>
        <p:txBody>
          <a:bodyPr/>
          <a:lstStyle/>
          <a:p>
            <a:r>
              <a:rPr lang="en-US"/>
              <a:t>Click to edit Master title style</a:t>
            </a:r>
            <a:endParaRPr lang="en-GB"/>
          </a:p>
        </p:txBody>
      </p:sp>
      <p:sp>
        <p:nvSpPr>
          <p:cNvPr id="5" name="Slide Number Placeholder 2">
            <a:extLst>
              <a:ext uri="{FF2B5EF4-FFF2-40B4-BE49-F238E27FC236}">
                <a16:creationId xmlns:a16="http://schemas.microsoft.com/office/drawing/2014/main" id="{C1B1057B-D390-4560-B3F1-E5F6E958B3C0}"/>
              </a:ext>
            </a:extLst>
          </p:cNvPr>
          <p:cNvSpPr txBox="1">
            <a:spLocks/>
          </p:cNvSpPr>
          <p:nvPr userDrawn="1"/>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a:t>
            </a:fld>
            <a:endParaRPr lang="en-GB" altLang="en-US" sz="1000" dirty="0"/>
          </a:p>
        </p:txBody>
      </p:sp>
    </p:spTree>
    <p:extLst>
      <p:ext uri="{BB962C8B-B14F-4D97-AF65-F5344CB8AC3E}">
        <p14:creationId xmlns:p14="http://schemas.microsoft.com/office/powerpoint/2010/main" val="54630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80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68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04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6080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85401" y="1268760"/>
            <a:ext cx="5472000" cy="4896544"/>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228000" y="1268760"/>
            <a:ext cx="3168000" cy="4886622"/>
          </a:xfrm>
        </p:spPr>
        <p:txBody>
          <a:bodyPr/>
          <a:lstStyle>
            <a:lvl1pPr marL="0" indent="0">
              <a:spcBef>
                <a:spcPts val="0"/>
              </a:spcBef>
              <a:spcAft>
                <a:spcPts val="300"/>
              </a:spcAft>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176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19126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68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04800" y="1341438"/>
            <a:ext cx="4320000" cy="4430712"/>
          </a:xfrm>
        </p:spPr>
        <p:txBody>
          <a:bodyPr/>
          <a:lstStyle>
            <a:lvl1pPr>
              <a:spcBef>
                <a:spcPts val="0"/>
              </a:spcBef>
              <a:spcAft>
                <a:spcPts val="300"/>
              </a:spcAft>
              <a:defRPr sz="1400"/>
            </a:lvl1pPr>
            <a:lvl2pPr>
              <a:defRPr sz="1100"/>
            </a:lvl2pPr>
            <a:lvl3pPr>
              <a:defRPr sz="11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007065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68800" y="349250"/>
            <a:ext cx="8827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568800" y="1341438"/>
            <a:ext cx="8827200" cy="443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p:txBody>
      </p:sp>
      <p:sp>
        <p:nvSpPr>
          <p:cNvPr id="2" name="Rectangle 8"/>
          <p:cNvSpPr>
            <a:spLocks noChangeArrowheads="1"/>
          </p:cNvSpPr>
          <p:nvPr/>
        </p:nvSpPr>
        <p:spPr bwMode="auto">
          <a:xfrm>
            <a:off x="577850" y="955675"/>
            <a:ext cx="8751888" cy="619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3" name="Picture 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905875" y="249238"/>
            <a:ext cx="42386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2"/>
          <p:cNvSpPr txBox="1">
            <a:spLocks noChangeArrowheads="1"/>
          </p:cNvSpPr>
          <p:nvPr/>
        </p:nvSpPr>
        <p:spPr bwMode="auto">
          <a:xfrm>
            <a:off x="6660000" y="218749"/>
            <a:ext cx="1836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altLang="en-US" sz="900" dirty="0">
                <a:solidFill>
                  <a:srgbClr val="1E1348"/>
                </a:solidFill>
              </a:rPr>
              <a:t>Document Classification: OFFICIAL</a:t>
            </a:r>
          </a:p>
        </p:txBody>
      </p:sp>
    </p:spTree>
  </p:cSld>
  <p:clrMap bg1="lt1" tx1="dk1" bg2="lt2" tx2="dk2" accent1="accent1" accent2="accent2" accent3="accent3" accent4="accent4" accent5="accent5" accent6="accent6" hlink="hlink" folHlink="folHlink"/>
  <p:sldLayoutIdLst>
    <p:sldLayoutId id="2147484091" r:id="rId1"/>
    <p:sldLayoutId id="2147484093" r:id="rId2"/>
    <p:sldLayoutId id="2147484094" r:id="rId3"/>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cs typeface="Arial" charset="0"/>
        </a:defRPr>
      </a:lvl2pPr>
      <a:lvl3pPr algn="l" rtl="0" eaLnBrk="1" fontAlgn="base" hangingPunct="1">
        <a:spcBef>
          <a:spcPct val="0"/>
        </a:spcBef>
        <a:spcAft>
          <a:spcPct val="0"/>
        </a:spcAft>
        <a:defRPr sz="2400" b="1">
          <a:solidFill>
            <a:schemeClr val="tx1"/>
          </a:solidFill>
          <a:latin typeface="Arial" charset="0"/>
          <a:cs typeface="Arial" charset="0"/>
        </a:defRPr>
      </a:lvl3pPr>
      <a:lvl4pPr algn="l" rtl="0" eaLnBrk="1" fontAlgn="base" hangingPunct="1">
        <a:spcBef>
          <a:spcPct val="0"/>
        </a:spcBef>
        <a:spcAft>
          <a:spcPct val="0"/>
        </a:spcAft>
        <a:defRPr sz="2400" b="1">
          <a:solidFill>
            <a:schemeClr val="tx1"/>
          </a:solidFill>
          <a:latin typeface="Arial" charset="0"/>
          <a:cs typeface="Arial" charset="0"/>
        </a:defRPr>
      </a:lvl4pPr>
      <a:lvl5pPr algn="l" rtl="0" eaLnBrk="1" fontAlgn="base" hangingPunct="1">
        <a:spcBef>
          <a:spcPct val="0"/>
        </a:spcBef>
        <a:spcAft>
          <a:spcPct val="0"/>
        </a:spcAft>
        <a:defRPr sz="2400" b="1">
          <a:solidFill>
            <a:schemeClr val="tx1"/>
          </a:solidFill>
          <a:latin typeface="Arial" charset="0"/>
          <a:cs typeface="Arial" charset="0"/>
        </a:defRPr>
      </a:lvl5pPr>
      <a:lvl6pPr marL="457200" algn="l" rtl="0" eaLnBrk="1" fontAlgn="base" hangingPunct="1">
        <a:spcBef>
          <a:spcPct val="0"/>
        </a:spcBef>
        <a:spcAft>
          <a:spcPct val="0"/>
        </a:spcAft>
        <a:defRPr sz="2800" b="1">
          <a:solidFill>
            <a:schemeClr val="tx1"/>
          </a:solidFill>
          <a:latin typeface="Arial" charset="0"/>
          <a:cs typeface="Arial" charset="0"/>
        </a:defRPr>
      </a:lvl6pPr>
      <a:lvl7pPr marL="914400" algn="l" rtl="0" eaLnBrk="1" fontAlgn="base" hangingPunct="1">
        <a:spcBef>
          <a:spcPct val="0"/>
        </a:spcBef>
        <a:spcAft>
          <a:spcPct val="0"/>
        </a:spcAft>
        <a:defRPr sz="2800" b="1">
          <a:solidFill>
            <a:schemeClr val="tx1"/>
          </a:solidFill>
          <a:latin typeface="Arial" charset="0"/>
          <a:cs typeface="Arial" charset="0"/>
        </a:defRPr>
      </a:lvl7pPr>
      <a:lvl8pPr marL="1371600" algn="l" rtl="0" eaLnBrk="1" fontAlgn="base" hangingPunct="1">
        <a:spcBef>
          <a:spcPct val="0"/>
        </a:spcBef>
        <a:spcAft>
          <a:spcPct val="0"/>
        </a:spcAft>
        <a:defRPr sz="2800" b="1">
          <a:solidFill>
            <a:schemeClr val="tx1"/>
          </a:solidFill>
          <a:latin typeface="Arial" charset="0"/>
          <a:cs typeface="Arial" charset="0"/>
        </a:defRPr>
      </a:lvl8pPr>
      <a:lvl9pPr marL="1828800" algn="l" rtl="0" eaLnBrk="1" fontAlgn="base" hangingPunct="1">
        <a:spcBef>
          <a:spcPct val="0"/>
        </a:spcBef>
        <a:spcAft>
          <a:spcPct val="0"/>
        </a:spcAft>
        <a:defRPr sz="2800" b="1">
          <a:solidFill>
            <a:schemeClr val="tx1"/>
          </a:solidFill>
          <a:latin typeface="Arial" charset="0"/>
          <a:cs typeface="Arial" charset="0"/>
        </a:defRPr>
      </a:lvl9pPr>
    </p:titleStyle>
    <p:body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2000">
          <a:solidFill>
            <a:schemeClr val="tx1"/>
          </a:solidFill>
          <a:latin typeface="+mn-lt"/>
          <a:cs typeface="+mn-cs"/>
        </a:defRPr>
      </a:lvl5pPr>
      <a:lvl6pPr marL="2532063" indent="-228600" algn="l" rtl="0" eaLnBrk="1" fontAlgn="base" hangingPunct="1">
        <a:spcBef>
          <a:spcPct val="20000"/>
        </a:spcBef>
        <a:spcAft>
          <a:spcPct val="0"/>
        </a:spcAft>
        <a:buChar char="»"/>
        <a:defRPr sz="2000">
          <a:solidFill>
            <a:schemeClr val="tx1"/>
          </a:solidFill>
          <a:latin typeface="+mn-lt"/>
          <a:cs typeface="+mn-cs"/>
        </a:defRPr>
      </a:lvl6pPr>
      <a:lvl7pPr marL="2989263" indent="-228600" algn="l" rtl="0" eaLnBrk="1" fontAlgn="base" hangingPunct="1">
        <a:spcBef>
          <a:spcPct val="20000"/>
        </a:spcBef>
        <a:spcAft>
          <a:spcPct val="0"/>
        </a:spcAft>
        <a:buChar char="»"/>
        <a:defRPr sz="2000">
          <a:solidFill>
            <a:schemeClr val="tx1"/>
          </a:solidFill>
          <a:latin typeface="+mn-lt"/>
          <a:cs typeface="+mn-cs"/>
        </a:defRPr>
      </a:lvl7pPr>
      <a:lvl8pPr marL="3446463" indent="-228600" algn="l" rtl="0" eaLnBrk="1" fontAlgn="base" hangingPunct="1">
        <a:spcBef>
          <a:spcPct val="20000"/>
        </a:spcBef>
        <a:spcAft>
          <a:spcPct val="0"/>
        </a:spcAft>
        <a:buChar char="»"/>
        <a:defRPr sz="2000">
          <a:solidFill>
            <a:schemeClr val="tx1"/>
          </a:solidFill>
          <a:latin typeface="+mn-lt"/>
          <a:cs typeface="+mn-cs"/>
        </a:defRPr>
      </a:lvl8pPr>
      <a:lvl9pPr marL="3903663"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88"/>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106"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68800" y="349250"/>
            <a:ext cx="8827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568800" y="1341438"/>
            <a:ext cx="8827200" cy="443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p:txBody>
      </p:sp>
      <p:sp>
        <p:nvSpPr>
          <p:cNvPr id="2" name="Rectangle 8"/>
          <p:cNvSpPr>
            <a:spLocks noChangeArrowheads="1"/>
          </p:cNvSpPr>
          <p:nvPr/>
        </p:nvSpPr>
        <p:spPr bwMode="auto">
          <a:xfrm>
            <a:off x="577850" y="955675"/>
            <a:ext cx="8751888" cy="619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3" name="Picture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05875" y="249238"/>
            <a:ext cx="42386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2"/>
          <p:cNvSpPr txBox="1">
            <a:spLocks noChangeArrowheads="1"/>
          </p:cNvSpPr>
          <p:nvPr/>
        </p:nvSpPr>
        <p:spPr bwMode="auto">
          <a:xfrm>
            <a:off x="6660000" y="218749"/>
            <a:ext cx="1836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altLang="en-US" sz="900" dirty="0">
                <a:solidFill>
                  <a:srgbClr val="1E1348"/>
                </a:solidFill>
              </a:rPr>
              <a:t>Document Classification: OFFICIAL</a:t>
            </a:r>
          </a:p>
        </p:txBody>
      </p:sp>
      <p:sp>
        <p:nvSpPr>
          <p:cNvPr id="8" name="Slide Number Placeholder 2">
            <a:extLst>
              <a:ext uri="{FF2B5EF4-FFF2-40B4-BE49-F238E27FC236}">
                <a16:creationId xmlns:a16="http://schemas.microsoft.com/office/drawing/2014/main" id="{9DE22A23-50D2-471B-B71B-95FF907C2333}"/>
              </a:ext>
            </a:extLst>
          </p:cNvPr>
          <p:cNvSpPr txBox="1">
            <a:spLocks/>
          </p:cNvSpPr>
          <p:nvPr userDrawn="1"/>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a:t>
            </a:fld>
            <a:endParaRPr lang="en-GB" altLang="en-US" sz="1000" dirty="0"/>
          </a:p>
        </p:txBody>
      </p:sp>
    </p:spTree>
    <p:extLst>
      <p:ext uri="{BB962C8B-B14F-4D97-AF65-F5344CB8AC3E}">
        <p14:creationId xmlns:p14="http://schemas.microsoft.com/office/powerpoint/2010/main" val="1506952940"/>
      </p:ext>
    </p:extLst>
  </p:cSld>
  <p:clrMap bg1="lt1" tx1="dk1" bg2="lt2" tx2="dk2" accent1="accent1" accent2="accent2" accent3="accent3" accent4="accent4" accent5="accent5" accent6="accent6" hlink="hlink" folHlink="folHlink"/>
  <p:sldLayoutIdLst>
    <p:sldLayoutId id="2147484150" r:id="rId1"/>
    <p:sldLayoutId id="2147484153" r:id="rId2"/>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cs typeface="Arial" charset="0"/>
        </a:defRPr>
      </a:lvl2pPr>
      <a:lvl3pPr algn="l" rtl="0" eaLnBrk="1" fontAlgn="base" hangingPunct="1">
        <a:spcBef>
          <a:spcPct val="0"/>
        </a:spcBef>
        <a:spcAft>
          <a:spcPct val="0"/>
        </a:spcAft>
        <a:defRPr sz="2400" b="1">
          <a:solidFill>
            <a:schemeClr val="tx1"/>
          </a:solidFill>
          <a:latin typeface="Arial" charset="0"/>
          <a:cs typeface="Arial" charset="0"/>
        </a:defRPr>
      </a:lvl3pPr>
      <a:lvl4pPr algn="l" rtl="0" eaLnBrk="1" fontAlgn="base" hangingPunct="1">
        <a:spcBef>
          <a:spcPct val="0"/>
        </a:spcBef>
        <a:spcAft>
          <a:spcPct val="0"/>
        </a:spcAft>
        <a:defRPr sz="2400" b="1">
          <a:solidFill>
            <a:schemeClr val="tx1"/>
          </a:solidFill>
          <a:latin typeface="Arial" charset="0"/>
          <a:cs typeface="Arial" charset="0"/>
        </a:defRPr>
      </a:lvl4pPr>
      <a:lvl5pPr algn="l" rtl="0" eaLnBrk="1" fontAlgn="base" hangingPunct="1">
        <a:spcBef>
          <a:spcPct val="0"/>
        </a:spcBef>
        <a:spcAft>
          <a:spcPct val="0"/>
        </a:spcAft>
        <a:defRPr sz="2400" b="1">
          <a:solidFill>
            <a:schemeClr val="tx1"/>
          </a:solidFill>
          <a:latin typeface="Arial" charset="0"/>
          <a:cs typeface="Arial" charset="0"/>
        </a:defRPr>
      </a:lvl5pPr>
      <a:lvl6pPr marL="457200" algn="l" rtl="0" eaLnBrk="1" fontAlgn="base" hangingPunct="1">
        <a:spcBef>
          <a:spcPct val="0"/>
        </a:spcBef>
        <a:spcAft>
          <a:spcPct val="0"/>
        </a:spcAft>
        <a:defRPr sz="2800" b="1">
          <a:solidFill>
            <a:schemeClr val="tx1"/>
          </a:solidFill>
          <a:latin typeface="Arial" charset="0"/>
          <a:cs typeface="Arial" charset="0"/>
        </a:defRPr>
      </a:lvl6pPr>
      <a:lvl7pPr marL="914400" algn="l" rtl="0" eaLnBrk="1" fontAlgn="base" hangingPunct="1">
        <a:spcBef>
          <a:spcPct val="0"/>
        </a:spcBef>
        <a:spcAft>
          <a:spcPct val="0"/>
        </a:spcAft>
        <a:defRPr sz="2800" b="1">
          <a:solidFill>
            <a:schemeClr val="tx1"/>
          </a:solidFill>
          <a:latin typeface="Arial" charset="0"/>
          <a:cs typeface="Arial" charset="0"/>
        </a:defRPr>
      </a:lvl7pPr>
      <a:lvl8pPr marL="1371600" algn="l" rtl="0" eaLnBrk="1" fontAlgn="base" hangingPunct="1">
        <a:spcBef>
          <a:spcPct val="0"/>
        </a:spcBef>
        <a:spcAft>
          <a:spcPct val="0"/>
        </a:spcAft>
        <a:defRPr sz="2800" b="1">
          <a:solidFill>
            <a:schemeClr val="tx1"/>
          </a:solidFill>
          <a:latin typeface="Arial" charset="0"/>
          <a:cs typeface="Arial" charset="0"/>
        </a:defRPr>
      </a:lvl8pPr>
      <a:lvl9pPr marL="1828800" algn="l" rtl="0" eaLnBrk="1" fontAlgn="base" hangingPunct="1">
        <a:spcBef>
          <a:spcPct val="0"/>
        </a:spcBef>
        <a:spcAft>
          <a:spcPct val="0"/>
        </a:spcAft>
        <a:defRPr sz="2800" b="1">
          <a:solidFill>
            <a:schemeClr val="tx1"/>
          </a:solidFill>
          <a:latin typeface="Arial" charset="0"/>
          <a:cs typeface="Arial" charset="0"/>
        </a:defRPr>
      </a:lvl9pPr>
    </p:titleStyle>
    <p:body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2000">
          <a:solidFill>
            <a:schemeClr val="tx1"/>
          </a:solidFill>
          <a:latin typeface="+mn-lt"/>
          <a:cs typeface="+mn-cs"/>
        </a:defRPr>
      </a:lvl5pPr>
      <a:lvl6pPr marL="2532063" indent="-228600" algn="l" rtl="0" eaLnBrk="1" fontAlgn="base" hangingPunct="1">
        <a:spcBef>
          <a:spcPct val="20000"/>
        </a:spcBef>
        <a:spcAft>
          <a:spcPct val="0"/>
        </a:spcAft>
        <a:buChar char="»"/>
        <a:defRPr sz="2000">
          <a:solidFill>
            <a:schemeClr val="tx1"/>
          </a:solidFill>
          <a:latin typeface="+mn-lt"/>
          <a:cs typeface="+mn-cs"/>
        </a:defRPr>
      </a:lvl6pPr>
      <a:lvl7pPr marL="2989263" indent="-228600" algn="l" rtl="0" eaLnBrk="1" fontAlgn="base" hangingPunct="1">
        <a:spcBef>
          <a:spcPct val="20000"/>
        </a:spcBef>
        <a:spcAft>
          <a:spcPct val="0"/>
        </a:spcAft>
        <a:buChar char="»"/>
        <a:defRPr sz="2000">
          <a:solidFill>
            <a:schemeClr val="tx1"/>
          </a:solidFill>
          <a:latin typeface="+mn-lt"/>
          <a:cs typeface="+mn-cs"/>
        </a:defRPr>
      </a:lvl7pPr>
      <a:lvl8pPr marL="3446463" indent="-228600" algn="l" rtl="0" eaLnBrk="1" fontAlgn="base" hangingPunct="1">
        <a:spcBef>
          <a:spcPct val="20000"/>
        </a:spcBef>
        <a:spcAft>
          <a:spcPct val="0"/>
        </a:spcAft>
        <a:buChar char="»"/>
        <a:defRPr sz="2000">
          <a:solidFill>
            <a:schemeClr val="tx1"/>
          </a:solidFill>
          <a:latin typeface="+mn-lt"/>
          <a:cs typeface="+mn-cs"/>
        </a:defRPr>
      </a:lvl8pPr>
      <a:lvl9pPr marL="3903663"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68800" y="349250"/>
            <a:ext cx="8827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568800" y="1341438"/>
            <a:ext cx="8827200" cy="443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p:txBody>
      </p:sp>
      <p:sp>
        <p:nvSpPr>
          <p:cNvPr id="2" name="Rectangle 8"/>
          <p:cNvSpPr>
            <a:spLocks noChangeArrowheads="1"/>
          </p:cNvSpPr>
          <p:nvPr/>
        </p:nvSpPr>
        <p:spPr bwMode="auto">
          <a:xfrm>
            <a:off x="577850" y="955675"/>
            <a:ext cx="8751888" cy="619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05875" y="249238"/>
            <a:ext cx="42386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2"/>
          <p:cNvSpPr txBox="1">
            <a:spLocks noChangeArrowheads="1"/>
          </p:cNvSpPr>
          <p:nvPr/>
        </p:nvSpPr>
        <p:spPr bwMode="auto">
          <a:xfrm>
            <a:off x="6660000" y="218749"/>
            <a:ext cx="1836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altLang="en-US" sz="900" dirty="0">
                <a:solidFill>
                  <a:srgbClr val="1E1348"/>
                </a:solidFill>
              </a:rPr>
              <a:t>Document Classification: OFFICIAL</a:t>
            </a:r>
          </a:p>
        </p:txBody>
      </p:sp>
    </p:spTree>
    <p:extLst>
      <p:ext uri="{BB962C8B-B14F-4D97-AF65-F5344CB8AC3E}">
        <p14:creationId xmlns:p14="http://schemas.microsoft.com/office/powerpoint/2010/main" val="569251151"/>
      </p:ext>
    </p:extLst>
  </p:cSld>
  <p:clrMap bg1="lt1" tx1="dk1" bg2="lt2" tx2="dk2" accent1="accent1" accent2="accent2" accent3="accent3" accent4="accent4" accent5="accent5" accent6="accent6" hlink="hlink" folHlink="folHlink"/>
  <p:sldLayoutIdLst>
    <p:sldLayoutId id="2147484162" r:id="rId1"/>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cs typeface="Arial" charset="0"/>
        </a:defRPr>
      </a:lvl2pPr>
      <a:lvl3pPr algn="l" rtl="0" eaLnBrk="1" fontAlgn="base" hangingPunct="1">
        <a:spcBef>
          <a:spcPct val="0"/>
        </a:spcBef>
        <a:spcAft>
          <a:spcPct val="0"/>
        </a:spcAft>
        <a:defRPr sz="2400" b="1">
          <a:solidFill>
            <a:schemeClr val="tx1"/>
          </a:solidFill>
          <a:latin typeface="Arial" charset="0"/>
          <a:cs typeface="Arial" charset="0"/>
        </a:defRPr>
      </a:lvl3pPr>
      <a:lvl4pPr algn="l" rtl="0" eaLnBrk="1" fontAlgn="base" hangingPunct="1">
        <a:spcBef>
          <a:spcPct val="0"/>
        </a:spcBef>
        <a:spcAft>
          <a:spcPct val="0"/>
        </a:spcAft>
        <a:defRPr sz="2400" b="1">
          <a:solidFill>
            <a:schemeClr val="tx1"/>
          </a:solidFill>
          <a:latin typeface="Arial" charset="0"/>
          <a:cs typeface="Arial" charset="0"/>
        </a:defRPr>
      </a:lvl4pPr>
      <a:lvl5pPr algn="l" rtl="0" eaLnBrk="1" fontAlgn="base" hangingPunct="1">
        <a:spcBef>
          <a:spcPct val="0"/>
        </a:spcBef>
        <a:spcAft>
          <a:spcPct val="0"/>
        </a:spcAft>
        <a:defRPr sz="2400" b="1">
          <a:solidFill>
            <a:schemeClr val="tx1"/>
          </a:solidFill>
          <a:latin typeface="Arial" charset="0"/>
          <a:cs typeface="Arial" charset="0"/>
        </a:defRPr>
      </a:lvl5pPr>
      <a:lvl6pPr marL="457200" algn="l" rtl="0" eaLnBrk="1" fontAlgn="base" hangingPunct="1">
        <a:spcBef>
          <a:spcPct val="0"/>
        </a:spcBef>
        <a:spcAft>
          <a:spcPct val="0"/>
        </a:spcAft>
        <a:defRPr sz="2800" b="1">
          <a:solidFill>
            <a:schemeClr val="tx1"/>
          </a:solidFill>
          <a:latin typeface="Arial" charset="0"/>
          <a:cs typeface="Arial" charset="0"/>
        </a:defRPr>
      </a:lvl6pPr>
      <a:lvl7pPr marL="914400" algn="l" rtl="0" eaLnBrk="1" fontAlgn="base" hangingPunct="1">
        <a:spcBef>
          <a:spcPct val="0"/>
        </a:spcBef>
        <a:spcAft>
          <a:spcPct val="0"/>
        </a:spcAft>
        <a:defRPr sz="2800" b="1">
          <a:solidFill>
            <a:schemeClr val="tx1"/>
          </a:solidFill>
          <a:latin typeface="Arial" charset="0"/>
          <a:cs typeface="Arial" charset="0"/>
        </a:defRPr>
      </a:lvl7pPr>
      <a:lvl8pPr marL="1371600" algn="l" rtl="0" eaLnBrk="1" fontAlgn="base" hangingPunct="1">
        <a:spcBef>
          <a:spcPct val="0"/>
        </a:spcBef>
        <a:spcAft>
          <a:spcPct val="0"/>
        </a:spcAft>
        <a:defRPr sz="2800" b="1">
          <a:solidFill>
            <a:schemeClr val="tx1"/>
          </a:solidFill>
          <a:latin typeface="Arial" charset="0"/>
          <a:cs typeface="Arial" charset="0"/>
        </a:defRPr>
      </a:lvl8pPr>
      <a:lvl9pPr marL="1828800" algn="l" rtl="0" eaLnBrk="1" fontAlgn="base" hangingPunct="1">
        <a:spcBef>
          <a:spcPct val="0"/>
        </a:spcBef>
        <a:spcAft>
          <a:spcPct val="0"/>
        </a:spcAft>
        <a:defRPr sz="2800" b="1">
          <a:solidFill>
            <a:schemeClr val="tx1"/>
          </a:solidFill>
          <a:latin typeface="Arial" charset="0"/>
          <a:cs typeface="Arial" charset="0"/>
        </a:defRPr>
      </a:lvl9pPr>
    </p:titleStyle>
    <p:body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2000">
          <a:solidFill>
            <a:schemeClr val="tx1"/>
          </a:solidFill>
          <a:latin typeface="+mn-lt"/>
          <a:cs typeface="+mn-cs"/>
        </a:defRPr>
      </a:lvl5pPr>
      <a:lvl6pPr marL="2532063" indent="-228600" algn="l" rtl="0" eaLnBrk="1" fontAlgn="base" hangingPunct="1">
        <a:spcBef>
          <a:spcPct val="20000"/>
        </a:spcBef>
        <a:spcAft>
          <a:spcPct val="0"/>
        </a:spcAft>
        <a:buChar char="»"/>
        <a:defRPr sz="2000">
          <a:solidFill>
            <a:schemeClr val="tx1"/>
          </a:solidFill>
          <a:latin typeface="+mn-lt"/>
          <a:cs typeface="+mn-cs"/>
        </a:defRPr>
      </a:lvl6pPr>
      <a:lvl7pPr marL="2989263" indent="-228600" algn="l" rtl="0" eaLnBrk="1" fontAlgn="base" hangingPunct="1">
        <a:spcBef>
          <a:spcPct val="20000"/>
        </a:spcBef>
        <a:spcAft>
          <a:spcPct val="0"/>
        </a:spcAft>
        <a:buChar char="»"/>
        <a:defRPr sz="2000">
          <a:solidFill>
            <a:schemeClr val="tx1"/>
          </a:solidFill>
          <a:latin typeface="+mn-lt"/>
          <a:cs typeface="+mn-cs"/>
        </a:defRPr>
      </a:lvl7pPr>
      <a:lvl8pPr marL="3446463" indent="-228600" algn="l" rtl="0" eaLnBrk="1" fontAlgn="base" hangingPunct="1">
        <a:spcBef>
          <a:spcPct val="20000"/>
        </a:spcBef>
        <a:spcAft>
          <a:spcPct val="0"/>
        </a:spcAft>
        <a:buChar char="»"/>
        <a:defRPr sz="2000">
          <a:solidFill>
            <a:schemeClr val="tx1"/>
          </a:solidFill>
          <a:latin typeface="+mn-lt"/>
          <a:cs typeface="+mn-cs"/>
        </a:defRPr>
      </a:lvl8pPr>
      <a:lvl9pPr marL="3903663"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68800" y="349250"/>
            <a:ext cx="8827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568800" y="1341438"/>
            <a:ext cx="8827200" cy="443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p:txBody>
      </p:sp>
      <p:sp>
        <p:nvSpPr>
          <p:cNvPr id="2" name="Rectangle 8"/>
          <p:cNvSpPr>
            <a:spLocks noChangeArrowheads="1"/>
          </p:cNvSpPr>
          <p:nvPr/>
        </p:nvSpPr>
        <p:spPr bwMode="auto">
          <a:xfrm>
            <a:off x="577850" y="955675"/>
            <a:ext cx="8751888" cy="619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05875" y="249238"/>
            <a:ext cx="42386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2"/>
          <p:cNvSpPr txBox="1">
            <a:spLocks noChangeArrowheads="1"/>
          </p:cNvSpPr>
          <p:nvPr/>
        </p:nvSpPr>
        <p:spPr bwMode="auto">
          <a:xfrm>
            <a:off x="6660000" y="218749"/>
            <a:ext cx="1836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GB" altLang="en-US" sz="900" dirty="0">
                <a:solidFill>
                  <a:srgbClr val="1E1348"/>
                </a:solidFill>
              </a:rPr>
              <a:t>Document Classification: OFFICIAL</a:t>
            </a:r>
          </a:p>
        </p:txBody>
      </p:sp>
      <p:sp>
        <p:nvSpPr>
          <p:cNvPr id="8" name="Slide Number Placeholder 2">
            <a:extLst>
              <a:ext uri="{FF2B5EF4-FFF2-40B4-BE49-F238E27FC236}">
                <a16:creationId xmlns:a16="http://schemas.microsoft.com/office/drawing/2014/main" id="{2E612E11-6FA6-4BCA-ADC7-1012BA6FE3BA}"/>
              </a:ext>
            </a:extLst>
          </p:cNvPr>
          <p:cNvSpPr txBox="1">
            <a:spLocks/>
          </p:cNvSpPr>
          <p:nvPr userDrawn="1"/>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a:t>
            </a:fld>
            <a:endParaRPr lang="en-GB" altLang="en-US" sz="1000" dirty="0"/>
          </a:p>
        </p:txBody>
      </p:sp>
    </p:spTree>
    <p:extLst>
      <p:ext uri="{BB962C8B-B14F-4D97-AF65-F5344CB8AC3E}">
        <p14:creationId xmlns:p14="http://schemas.microsoft.com/office/powerpoint/2010/main" val="766252575"/>
      </p:ext>
    </p:extLst>
  </p:cSld>
  <p:clrMap bg1="lt1" tx1="dk1" bg2="lt2" tx2="dk2" accent1="accent1" accent2="accent2" accent3="accent3" accent4="accent4" accent5="accent5" accent6="accent6" hlink="hlink" folHlink="folHlink"/>
  <p:sldLayoutIdLst>
    <p:sldLayoutId id="2147484166" r:id="rId1"/>
  </p:sldLayoutIdLst>
  <p:hf hdr="0" ft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cs typeface="Arial" charset="0"/>
        </a:defRPr>
      </a:lvl2pPr>
      <a:lvl3pPr algn="l" rtl="0" eaLnBrk="1" fontAlgn="base" hangingPunct="1">
        <a:spcBef>
          <a:spcPct val="0"/>
        </a:spcBef>
        <a:spcAft>
          <a:spcPct val="0"/>
        </a:spcAft>
        <a:defRPr sz="2400" b="1">
          <a:solidFill>
            <a:schemeClr val="tx1"/>
          </a:solidFill>
          <a:latin typeface="Arial" charset="0"/>
          <a:cs typeface="Arial" charset="0"/>
        </a:defRPr>
      </a:lvl3pPr>
      <a:lvl4pPr algn="l" rtl="0" eaLnBrk="1" fontAlgn="base" hangingPunct="1">
        <a:spcBef>
          <a:spcPct val="0"/>
        </a:spcBef>
        <a:spcAft>
          <a:spcPct val="0"/>
        </a:spcAft>
        <a:defRPr sz="2400" b="1">
          <a:solidFill>
            <a:schemeClr val="tx1"/>
          </a:solidFill>
          <a:latin typeface="Arial" charset="0"/>
          <a:cs typeface="Arial" charset="0"/>
        </a:defRPr>
      </a:lvl4pPr>
      <a:lvl5pPr algn="l" rtl="0" eaLnBrk="1" fontAlgn="base" hangingPunct="1">
        <a:spcBef>
          <a:spcPct val="0"/>
        </a:spcBef>
        <a:spcAft>
          <a:spcPct val="0"/>
        </a:spcAft>
        <a:defRPr sz="2400" b="1">
          <a:solidFill>
            <a:schemeClr val="tx1"/>
          </a:solidFill>
          <a:latin typeface="Arial" charset="0"/>
          <a:cs typeface="Arial" charset="0"/>
        </a:defRPr>
      </a:lvl5pPr>
      <a:lvl6pPr marL="457200" algn="l" rtl="0" eaLnBrk="1" fontAlgn="base" hangingPunct="1">
        <a:spcBef>
          <a:spcPct val="0"/>
        </a:spcBef>
        <a:spcAft>
          <a:spcPct val="0"/>
        </a:spcAft>
        <a:defRPr sz="2800" b="1">
          <a:solidFill>
            <a:schemeClr val="tx1"/>
          </a:solidFill>
          <a:latin typeface="Arial" charset="0"/>
          <a:cs typeface="Arial" charset="0"/>
        </a:defRPr>
      </a:lvl6pPr>
      <a:lvl7pPr marL="914400" algn="l" rtl="0" eaLnBrk="1" fontAlgn="base" hangingPunct="1">
        <a:spcBef>
          <a:spcPct val="0"/>
        </a:spcBef>
        <a:spcAft>
          <a:spcPct val="0"/>
        </a:spcAft>
        <a:defRPr sz="2800" b="1">
          <a:solidFill>
            <a:schemeClr val="tx1"/>
          </a:solidFill>
          <a:latin typeface="Arial" charset="0"/>
          <a:cs typeface="Arial" charset="0"/>
        </a:defRPr>
      </a:lvl7pPr>
      <a:lvl8pPr marL="1371600" algn="l" rtl="0" eaLnBrk="1" fontAlgn="base" hangingPunct="1">
        <a:spcBef>
          <a:spcPct val="0"/>
        </a:spcBef>
        <a:spcAft>
          <a:spcPct val="0"/>
        </a:spcAft>
        <a:defRPr sz="2800" b="1">
          <a:solidFill>
            <a:schemeClr val="tx1"/>
          </a:solidFill>
          <a:latin typeface="Arial" charset="0"/>
          <a:cs typeface="Arial" charset="0"/>
        </a:defRPr>
      </a:lvl8pPr>
      <a:lvl9pPr marL="1828800" algn="l" rtl="0" eaLnBrk="1" fontAlgn="base" hangingPunct="1">
        <a:spcBef>
          <a:spcPct val="0"/>
        </a:spcBef>
        <a:spcAft>
          <a:spcPct val="0"/>
        </a:spcAft>
        <a:defRPr sz="2800" b="1">
          <a:solidFill>
            <a:schemeClr val="tx1"/>
          </a:solidFill>
          <a:latin typeface="Arial" charset="0"/>
          <a:cs typeface="Arial" charset="0"/>
        </a:defRPr>
      </a:lvl9pPr>
    </p:titleStyle>
    <p:body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2000">
          <a:solidFill>
            <a:schemeClr val="tx1"/>
          </a:solidFill>
          <a:latin typeface="+mn-lt"/>
          <a:cs typeface="+mn-cs"/>
        </a:defRPr>
      </a:lvl5pPr>
      <a:lvl6pPr marL="2532063" indent="-228600" algn="l" rtl="0" eaLnBrk="1" fontAlgn="base" hangingPunct="1">
        <a:spcBef>
          <a:spcPct val="20000"/>
        </a:spcBef>
        <a:spcAft>
          <a:spcPct val="0"/>
        </a:spcAft>
        <a:buChar char="»"/>
        <a:defRPr sz="2000">
          <a:solidFill>
            <a:schemeClr val="tx1"/>
          </a:solidFill>
          <a:latin typeface="+mn-lt"/>
          <a:cs typeface="+mn-cs"/>
        </a:defRPr>
      </a:lvl6pPr>
      <a:lvl7pPr marL="2989263" indent="-228600" algn="l" rtl="0" eaLnBrk="1" fontAlgn="base" hangingPunct="1">
        <a:spcBef>
          <a:spcPct val="20000"/>
        </a:spcBef>
        <a:spcAft>
          <a:spcPct val="0"/>
        </a:spcAft>
        <a:buChar char="»"/>
        <a:defRPr sz="2000">
          <a:solidFill>
            <a:schemeClr val="tx1"/>
          </a:solidFill>
          <a:latin typeface="+mn-lt"/>
          <a:cs typeface="+mn-cs"/>
        </a:defRPr>
      </a:lvl7pPr>
      <a:lvl8pPr marL="3446463" indent="-228600" algn="l" rtl="0" eaLnBrk="1" fontAlgn="base" hangingPunct="1">
        <a:spcBef>
          <a:spcPct val="20000"/>
        </a:spcBef>
        <a:spcAft>
          <a:spcPct val="0"/>
        </a:spcAft>
        <a:buChar char="»"/>
        <a:defRPr sz="2000">
          <a:solidFill>
            <a:schemeClr val="tx1"/>
          </a:solidFill>
          <a:latin typeface="+mn-lt"/>
          <a:cs typeface="+mn-cs"/>
        </a:defRPr>
      </a:lvl8pPr>
      <a:lvl9pPr marL="3903663"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slide" Target="slide36.xml"/><Relationship Id="rId3" Type="http://schemas.openxmlformats.org/officeDocument/2006/relationships/image" Target="../media/image15.svg"/><Relationship Id="rId21" Type="http://schemas.openxmlformats.org/officeDocument/2006/relationships/image" Target="../media/image27.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slide" Target="slide32.xml"/><Relationship Id="rId2" Type="http://schemas.openxmlformats.org/officeDocument/2006/relationships/image" Target="../media/image14.png"/><Relationship Id="rId16" Type="http://schemas.openxmlformats.org/officeDocument/2006/relationships/slide" Target="slide27.xm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slide" Target="slide23.xml"/><Relationship Id="rId10" Type="http://schemas.openxmlformats.org/officeDocument/2006/relationships/image" Target="../media/image22.png"/><Relationship Id="rId19" Type="http://schemas.openxmlformats.org/officeDocument/2006/relationships/slide" Target="slide42.xml"/><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6.xml"/><Relationship Id="rId18" Type="http://schemas.openxmlformats.org/officeDocument/2006/relationships/slide" Target="slide33.xml"/><Relationship Id="rId26" Type="http://schemas.openxmlformats.org/officeDocument/2006/relationships/slide" Target="slide43.xml"/><Relationship Id="rId3" Type="http://schemas.openxmlformats.org/officeDocument/2006/relationships/slide" Target="slide23.xml"/><Relationship Id="rId21" Type="http://schemas.openxmlformats.org/officeDocument/2006/relationships/slide" Target="slide25.xml"/><Relationship Id="rId7" Type="http://schemas.openxmlformats.org/officeDocument/2006/relationships/slide" Target="slide42.xml"/><Relationship Id="rId12" Type="http://schemas.openxmlformats.org/officeDocument/2006/relationships/slide" Target="slide35.xml"/><Relationship Id="rId17" Type="http://schemas.openxmlformats.org/officeDocument/2006/relationships/slide" Target="slide24.xml"/><Relationship Id="rId25" Type="http://schemas.openxmlformats.org/officeDocument/2006/relationships/slide" Target="slide34.xml"/><Relationship Id="rId2" Type="http://schemas.openxmlformats.org/officeDocument/2006/relationships/slide" Target="slide19.xml"/><Relationship Id="rId16" Type="http://schemas.openxmlformats.org/officeDocument/2006/relationships/slide" Target="slide21.xml"/><Relationship Id="rId20" Type="http://schemas.openxmlformats.org/officeDocument/2006/relationships/slide" Target="slide45.xml"/><Relationship Id="rId1" Type="http://schemas.openxmlformats.org/officeDocument/2006/relationships/slideLayout" Target="../slideLayouts/slideLayout7.xml"/><Relationship Id="rId6" Type="http://schemas.openxmlformats.org/officeDocument/2006/relationships/slide" Target="slide36.xml"/><Relationship Id="rId11" Type="http://schemas.openxmlformats.org/officeDocument/2006/relationships/slide" Target="slide30.xml"/><Relationship Id="rId24" Type="http://schemas.openxmlformats.org/officeDocument/2006/relationships/slide" Target="slide44.xml"/><Relationship Id="rId5" Type="http://schemas.openxmlformats.org/officeDocument/2006/relationships/slide" Target="slide32.xml"/><Relationship Id="rId15" Type="http://schemas.openxmlformats.org/officeDocument/2006/relationships/slide" Target="slide38.xml"/><Relationship Id="rId23" Type="http://schemas.openxmlformats.org/officeDocument/2006/relationships/slide" Target="slide40.xml"/><Relationship Id="rId28" Type="http://schemas.openxmlformats.org/officeDocument/2006/relationships/slide" Target="slide39.xml"/><Relationship Id="rId10" Type="http://schemas.openxmlformats.org/officeDocument/2006/relationships/slide" Target="slide41.xml"/><Relationship Id="rId19" Type="http://schemas.openxmlformats.org/officeDocument/2006/relationships/slide" Target="slide37.xml"/><Relationship Id="rId4" Type="http://schemas.openxmlformats.org/officeDocument/2006/relationships/slide" Target="slide27.xml"/><Relationship Id="rId9" Type="http://schemas.openxmlformats.org/officeDocument/2006/relationships/slide" Target="slide29.xml"/><Relationship Id="rId14" Type="http://schemas.openxmlformats.org/officeDocument/2006/relationships/slide" Target="slide28.xml"/><Relationship Id="rId22" Type="http://schemas.openxmlformats.org/officeDocument/2006/relationships/slide" Target="slide31.xml"/><Relationship Id="rId27" Type="http://schemas.openxmlformats.org/officeDocument/2006/relationships/slide" Target="slide2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ovoenergy.com/ovo-newsroom/press-releases/2018/april/ovo-launches-the-worlds-first-widely-available-domestic-vehicle-to-grid-charger.htm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projectscene.uk/"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verv.energy/centrica-joins-the-verv-community-energy-blockchain-trial/" TargetMode="Externa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blockdox.com/" TargetMode="Externa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2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dmu.ac.uk/documents/research-documents/technology/iesd/building-energy-efficient-schools.pdf"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cornwallti.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smartinfrastructure.eng.cam.ac.uk/files/the-smart-infrastructure-paper"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telensa.com/news/telensa-announces-the-urban-data-project-with-cambridge-as-launch-partner-city"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bristolisopen.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6.xml"/><Relationship Id="rId7" Type="http://schemas.openxmlformats.org/officeDocument/2006/relationships/slide" Target="slide62.xm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slide" Target="slide54.xml"/><Relationship Id="rId5" Type="http://schemas.openxmlformats.org/officeDocument/2006/relationships/slide" Target="slide46.xml"/><Relationship Id="rId10" Type="http://schemas.openxmlformats.org/officeDocument/2006/relationships/image" Target="../media/image7.jpeg"/><Relationship Id="rId4" Type="http://schemas.openxmlformats.org/officeDocument/2006/relationships/slide" Target="slide16.xml"/><Relationship Id="rId9" Type="http://schemas.openxmlformats.org/officeDocument/2006/relationships/hyperlink" Target="mailto:Magnus.oman@trade.gov.uk" TargetMode="External"/></Relationships>
</file>

<file path=ppt/slides/_rels/slide3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geospatial-insight.com/resources/case-studies/uk-floods/" TargetMode="Externa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community.verint.com/b/customer-engagement/posts/sensors-do-not-a-smart-city-make-part-2" TargetMode="Externa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www.changify.org/smarterstreet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www.futurepeterborough.com/project/open-plu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edinburghopendata.info/stories/"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tfwm.org.uk/news/travelling-on-a-whim-revolutionary-app-is-launched-in-west-midlands"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smartbelfast.city/story/intelligent-city-cycling/"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shareandcharge.com/uk-pilo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slide" Target="slide54.xml"/><Relationship Id="rId4" Type="http://schemas.openxmlformats.org/officeDocument/2006/relationships/slide" Target="slide46.xml"/></Relationships>
</file>

<file path=ppt/slides/_rels/slide4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gtr.ukri.org/projects?ref=EP/R008833/1"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www.investmiltonkeynes.co.uk/"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kingsfund.org.uk/audio-video/carol-platt-creating-living-hospital"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digitalhealth.net/2017/03/leeds-care-record/"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www.coast2capital.org.uk/"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doi.org/10.1177/0263775818787506"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3.sv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hyperlink" Target="https://www.scottish-enterprise.com/" TargetMode="External"/><Relationship Id="rId2" Type="http://schemas.openxmlformats.org/officeDocument/2006/relationships/hyperlink" Target="https://www.scottishcities.org.uk/workstreams/smart-cities"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investni.com/"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hyperlink" Target="https://ts.catapult.org.uk/innovation-centre/imdh/"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apply-for-innovation-funding.service.gov.uk/competition/search"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www.gov.uk/government/publications/charging-infrastructure-investment-fund" TargetMode="External"/><Relationship Id="rId13" Type="http://schemas.openxmlformats.org/officeDocument/2006/relationships/hyperlink" Target="https://www.ukri.org/innovation/industrial-strategy-challenge-fund/transforming-construction/" TargetMode="External"/><Relationship Id="rId3" Type="http://schemas.openxmlformats.org/officeDocument/2006/relationships/hyperlink" Target="https://www.ukri.org/research/themes-and-programmes/" TargetMode="External"/><Relationship Id="rId7" Type="http://schemas.openxmlformats.org/officeDocument/2006/relationships/image" Target="../media/image48.svg"/><Relationship Id="rId12" Type="http://schemas.openxmlformats.org/officeDocument/2006/relationships/image" Target="../media/image50.png"/><Relationship Id="rId2" Type="http://schemas.openxmlformats.org/officeDocument/2006/relationships/hyperlink" Target="https://www.ukri.org/innovation/industrial-strategy-challenge-fund/" TargetMode="Externa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hyperlink" Target="https://www.gov.uk/government/organisations/centre-for-connected-and-autonomous-vehicles" TargetMode="External"/><Relationship Id="rId10" Type="http://schemas.openxmlformats.org/officeDocument/2006/relationships/hyperlink" Target="https://assets.publishing.service.gov.uk/government/uploads/system/uploads/attachment_data/file/739460/road-to-zero.pdf" TargetMode="External"/><Relationship Id="rId4" Type="http://schemas.openxmlformats.org/officeDocument/2006/relationships/hyperlink" Target="https://www.gov.uk/government/publications/apply-for-the-transforming-cities-fund" TargetMode="External"/><Relationship Id="rId9" Type="http://schemas.openxmlformats.org/officeDocument/2006/relationships/hyperlink" Target="https://assets.publishing.service.gov.uk/government/uploads/system/uploads/attachment_data/file/520086/2904569_nidp_deliveryplan.pdf" TargetMode="External"/><Relationship Id="rId1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hyperlink" Target="https://www.petrashub.org/" TargetMode="External"/><Relationship Id="rId2" Type="http://schemas.openxmlformats.org/officeDocument/2006/relationships/hyperlink" Target="https://www.ukcric.com/"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www.smartmobility.london/" TargetMode="External"/><Relationship Id="rId13" Type="http://schemas.openxmlformats.org/officeDocument/2006/relationships/hyperlink" Target="http://ifuturecities.com/" TargetMode="External"/><Relationship Id="rId3" Type="http://schemas.openxmlformats.org/officeDocument/2006/relationships/hyperlink" Target="https://www.ncl.ac.uk/helix/urban/" TargetMode="External"/><Relationship Id="rId7" Type="http://schemas.openxmlformats.org/officeDocument/2006/relationships/hyperlink" Target="http://www.futureofcities.ox.ac.uk/" TargetMode="External"/><Relationship Id="rId12" Type="http://schemas.openxmlformats.org/officeDocument/2006/relationships/hyperlink" Target="https://lida.leeds.ac.uk/" TargetMode="External"/><Relationship Id="rId2" Type="http://schemas.openxmlformats.org/officeDocument/2006/relationships/image" Target="../media/image39.png"/><Relationship Id="rId16" Type="http://schemas.openxmlformats.org/officeDocument/2006/relationships/hyperlink" Target="https://www.qub.ac.uk/csit/" TargetMode="External"/><Relationship Id="rId1" Type="http://schemas.openxmlformats.org/officeDocument/2006/relationships/slideLayout" Target="../slideLayouts/slideLayout1.xml"/><Relationship Id="rId6" Type="http://schemas.openxmlformats.org/officeDocument/2006/relationships/hyperlink" Target="https://www-smartinfrastructure.eng.cam.ac.uk/" TargetMode="External"/><Relationship Id="rId11" Type="http://schemas.openxmlformats.org/officeDocument/2006/relationships/hyperlink" Target="https://futurecities.catapult.org.uk/urban-innovation-centre/about/" TargetMode="External"/><Relationship Id="rId5" Type="http://schemas.openxmlformats.org/officeDocument/2006/relationships/hyperlink" Target="https://www.lboro.ac.uk/research/crest/" TargetMode="External"/><Relationship Id="rId15" Type="http://schemas.openxmlformats.org/officeDocument/2006/relationships/hyperlink" Target="https://www.ulster.ac.uk/research/institutes/computer-science/groups/smart-environments/about" TargetMode="External"/><Relationship Id="rId10" Type="http://schemas.openxmlformats.org/officeDocument/2006/relationships/hyperlink" Target="http://www.brl.ac.uk/" TargetMode="External"/><Relationship Id="rId4" Type="http://schemas.openxmlformats.org/officeDocument/2006/relationships/hyperlink" Target="http://www.sensorcity.co.uk/" TargetMode="External"/><Relationship Id="rId9" Type="http://schemas.openxmlformats.org/officeDocument/2006/relationships/hyperlink" Target="https://www.turing.ac.uk/" TargetMode="External"/><Relationship Id="rId14" Type="http://schemas.openxmlformats.org/officeDocument/2006/relationships/hyperlink" Target="https://censis.org.u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3.sv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hyperlink" Target="https://www.smartcitieslive.com/retrofitting-conference" TargetMode="External"/><Relationship Id="rId3" Type="http://schemas.openxmlformats.org/officeDocument/2006/relationships/hyperlink" Target="https://www.smartcityuk.com/" TargetMode="External"/><Relationship Id="rId7" Type="http://schemas.openxmlformats.org/officeDocument/2006/relationships/hyperlink" Target="https://www.spacestudies.co.uk/space-int-conf-2019-sustainable-arch/" TargetMode="External"/><Relationship Id="rId2" Type="http://schemas.openxmlformats.org/officeDocument/2006/relationships/hyperlink" Target="https://londontechweek.com/" TargetMode="External"/><Relationship Id="rId1" Type="http://schemas.openxmlformats.org/officeDocument/2006/relationships/slideLayout" Target="../slideLayouts/slideLayout8.xml"/><Relationship Id="rId6" Type="http://schemas.openxmlformats.org/officeDocument/2006/relationships/hyperlink" Target="https://www.intelligenttransport.com/intelligent-transport-conference/" TargetMode="External"/><Relationship Id="rId5" Type="http://schemas.openxmlformats.org/officeDocument/2006/relationships/hyperlink" Target="https://www.iottechexpo.com/global/" TargetMode="External"/><Relationship Id="rId4" Type="http://schemas.openxmlformats.org/officeDocument/2006/relationships/hyperlink" Target="https://www.terrapinn.com/exhibition/move/index.stm"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53.png"/><Relationship Id="rId7" Type="http://schemas.openxmlformats.org/officeDocument/2006/relationships/image" Target="../media/image14.png"/><Relationship Id="rId12" Type="http://schemas.openxmlformats.org/officeDocument/2006/relationships/image" Target="../media/image58.svg"/><Relationship Id="rId2" Type="http://schemas.openxmlformats.org/officeDocument/2006/relationships/hyperlink" Target="https://innovateuk.blog.gov.uk/2018/12/06/uk-construction-sector-to-be-injected-with-big-dose-of-innovation/" TargetMode="External"/><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57.png"/><Relationship Id="rId5" Type="http://schemas.openxmlformats.org/officeDocument/2006/relationships/image" Target="../media/image16.png"/><Relationship Id="rId10" Type="http://schemas.openxmlformats.org/officeDocument/2006/relationships/image" Target="../media/image56.svg"/><Relationship Id="rId4" Type="http://schemas.openxmlformats.org/officeDocument/2006/relationships/image" Target="../media/image54.sv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www.cdbb.cam.ac.uk/"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ofcom.org.uk/" TargetMode="External"/><Relationship Id="rId2" Type="http://schemas.openxmlformats.org/officeDocument/2006/relationships/hyperlink" Target="https://www.gov.uk/government/organisations/department-for-business-energy-and-industrial-strategy" TargetMode="External"/><Relationship Id="rId1" Type="http://schemas.openxmlformats.org/officeDocument/2006/relationships/slideLayout" Target="../slideLayouts/slideLayout1.xml"/><Relationship Id="rId5" Type="http://schemas.openxmlformats.org/officeDocument/2006/relationships/hyperlink" Target="https://www.ice.org.uk/" TargetMode="External"/><Relationship Id="rId4" Type="http://schemas.openxmlformats.org/officeDocument/2006/relationships/hyperlink" Target="https://www.techuk.org/"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9.xml"/><Relationship Id="rId7" Type="http://schemas.openxmlformats.org/officeDocument/2006/relationships/slide" Target="slide13.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10.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gov.uk/government/organisations/geospatial-commissio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3E853-5818-4592-8BB2-CB9ACE6F34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7" y="0"/>
            <a:ext cx="9899905" cy="6858000"/>
          </a:xfrm>
          <a:prstGeom prst="rect">
            <a:avLst/>
          </a:prstGeom>
        </p:spPr>
      </p:pic>
      <p:sp>
        <p:nvSpPr>
          <p:cNvPr id="5" name="Rectangle 2"/>
          <p:cNvSpPr txBox="1">
            <a:spLocks noChangeArrowheads="1"/>
          </p:cNvSpPr>
          <p:nvPr/>
        </p:nvSpPr>
        <p:spPr bwMode="white">
          <a:xfrm>
            <a:off x="1065600" y="824400"/>
            <a:ext cx="8135872" cy="657218"/>
          </a:xfrm>
          <a:prstGeom prst="rect">
            <a:avLst/>
          </a:prstGeom>
          <a:noFill/>
        </p:spPr>
        <p:txBody>
          <a:bodyPr tIns="0" bIns="0" anchor="b"/>
          <a:lstStyle>
            <a:lvl1pPr algn="ctr" rtl="0" eaLnBrk="0" fontAlgn="base" hangingPunct="0">
              <a:spcBef>
                <a:spcPct val="0"/>
              </a:spcBef>
              <a:spcAft>
                <a:spcPct val="0"/>
              </a:spcAft>
              <a:defRPr sz="22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r>
              <a:rPr lang="en-GB" sz="4400" b="1" kern="0" dirty="0">
                <a:solidFill>
                  <a:schemeClr val="bg1"/>
                </a:solidFill>
              </a:rPr>
              <a:t>Smart Cities Proposition</a:t>
            </a:r>
            <a:endParaRPr lang="en-GB" altLang="en-US" sz="4400" b="1" kern="0" dirty="0">
              <a:solidFill>
                <a:schemeClr val="bg1"/>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1615" y="5373650"/>
            <a:ext cx="1686519" cy="1224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4488" y="5610713"/>
            <a:ext cx="1591194" cy="749873"/>
          </a:xfrm>
          <a:prstGeom prst="rect">
            <a:avLst/>
          </a:prstGeom>
        </p:spPr>
      </p:pic>
    </p:spTree>
    <p:extLst>
      <p:ext uri="{BB962C8B-B14F-4D97-AF65-F5344CB8AC3E}">
        <p14:creationId xmlns:p14="http://schemas.microsoft.com/office/powerpoint/2010/main" val="630855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A62B-E04A-4703-A13A-C4B5BA860A7C}"/>
              </a:ext>
            </a:extLst>
          </p:cNvPr>
          <p:cNvSpPr>
            <a:spLocks noGrp="1"/>
          </p:cNvSpPr>
          <p:nvPr>
            <p:ph type="title"/>
          </p:nvPr>
        </p:nvSpPr>
        <p:spPr/>
        <p:txBody>
          <a:bodyPr/>
          <a:lstStyle/>
          <a:p>
            <a:r>
              <a:rPr lang="en-GB" dirty="0"/>
              <a:t>Sensors</a:t>
            </a:r>
          </a:p>
        </p:txBody>
      </p:sp>
      <p:sp>
        <p:nvSpPr>
          <p:cNvPr id="3" name="Content Placeholder 2">
            <a:extLst>
              <a:ext uri="{FF2B5EF4-FFF2-40B4-BE49-F238E27FC236}">
                <a16:creationId xmlns:a16="http://schemas.microsoft.com/office/drawing/2014/main" id="{E23E3760-E69B-4BEE-9491-5E90DAB19F5C}"/>
              </a:ext>
            </a:extLst>
          </p:cNvPr>
          <p:cNvSpPr>
            <a:spLocks noGrp="1"/>
          </p:cNvSpPr>
          <p:nvPr>
            <p:ph sz="half" idx="1"/>
          </p:nvPr>
        </p:nvSpPr>
        <p:spPr>
          <a:xfrm>
            <a:off x="537224" y="1333274"/>
            <a:ext cx="4320000" cy="3751910"/>
          </a:xfrm>
        </p:spPr>
        <p:txBody>
          <a:bodyPr/>
          <a:lstStyle/>
          <a:p>
            <a:r>
              <a:rPr lang="en-GB" dirty="0">
                <a:solidFill>
                  <a:srgbClr val="B00D23"/>
                </a:solidFill>
              </a:rPr>
              <a:t>The ever increasing role for sensors</a:t>
            </a:r>
          </a:p>
          <a:p>
            <a:r>
              <a:rPr lang="en-GB" sz="1100" b="0" dirty="0"/>
              <a:t>Sensors are hidden but ubiquitous components of the urban landscape, and a crucial component of any intelligent control system in a smart city. Sensors monitor things like weather, air quality, traffic, and water levels, and can be used to automatically inform fundamental services like traffic and street lights, security systems, and emergency alerts. </a:t>
            </a:r>
          </a:p>
          <a:p>
            <a:endParaRPr lang="en-GB" sz="1100" b="0" dirty="0"/>
          </a:p>
          <a:p>
            <a:r>
              <a:rPr lang="en-GB" sz="1100" b="0" dirty="0"/>
              <a:t>The availability of a multitude of different sensors and continuously evolving technology enables applications that were infeasible in the past due to high costs and limited availability. However, for sensors to be effective they have to be deployed in very large numbers and they have to be interconnected, so that the collected data can be sent to a central information system.</a:t>
            </a:r>
          </a:p>
          <a:p>
            <a:endParaRPr lang="en-GB" sz="1100" b="0" dirty="0"/>
          </a:p>
          <a:p>
            <a:r>
              <a:rPr lang="en-GB" sz="1100" b="0" dirty="0"/>
              <a:t>The ever increasing number of smartphones has also opened up new opportunities. Smartphones are fitted with a variety of sensors such as GPS, gyroscopes, accelerometers and compasses, enabling a variety of crowd sourcing applications, which will eventually be augmented by the Internet of Things. </a:t>
            </a:r>
          </a:p>
        </p:txBody>
      </p:sp>
      <p:sp>
        <p:nvSpPr>
          <p:cNvPr id="4" name="Content Placeholder 3">
            <a:extLst>
              <a:ext uri="{FF2B5EF4-FFF2-40B4-BE49-F238E27FC236}">
                <a16:creationId xmlns:a16="http://schemas.microsoft.com/office/drawing/2014/main" id="{6AC1B02C-0452-45F0-8F10-6841AC255195}"/>
              </a:ext>
            </a:extLst>
          </p:cNvPr>
          <p:cNvSpPr>
            <a:spLocks noGrp="1"/>
          </p:cNvSpPr>
          <p:nvPr>
            <p:ph sz="half" idx="2"/>
          </p:nvPr>
        </p:nvSpPr>
        <p:spPr>
          <a:xfrm>
            <a:off x="5102105" y="1333274"/>
            <a:ext cx="4320000" cy="4430712"/>
          </a:xfrm>
        </p:spPr>
        <p:txBody>
          <a:bodyPr/>
          <a:lstStyle/>
          <a:p>
            <a:r>
              <a:rPr lang="en-GB" dirty="0">
                <a:solidFill>
                  <a:srgbClr val="B00D23"/>
                </a:solidFill>
              </a:rPr>
              <a:t>Opportunities</a:t>
            </a:r>
          </a:p>
          <a:p>
            <a:pPr marL="171450" indent="-171450">
              <a:buClr>
                <a:srgbClr val="B00D23"/>
              </a:buClr>
              <a:buFont typeface="Wingdings" panose="05000000000000000000" pitchFamily="2" charset="2"/>
              <a:buChar char="§"/>
            </a:pPr>
            <a:r>
              <a:rPr lang="en-GB" sz="1100" b="0" dirty="0"/>
              <a:t>Technologies to manage the ever-growing number of sensors.</a:t>
            </a:r>
          </a:p>
          <a:p>
            <a:pPr marL="171450" indent="-171450">
              <a:buClr>
                <a:srgbClr val="B00D23"/>
              </a:buClr>
              <a:buFont typeface="Wingdings" panose="05000000000000000000" pitchFamily="2" charset="2"/>
              <a:buChar char="§"/>
            </a:pPr>
            <a:r>
              <a:rPr lang="en-GB" sz="1100" b="0" dirty="0"/>
              <a:t>Central management systems to collect and analyse data.</a:t>
            </a:r>
          </a:p>
          <a:p>
            <a:pPr marL="171450" indent="-171450">
              <a:buClr>
                <a:srgbClr val="B00D23"/>
              </a:buClr>
              <a:buFont typeface="Wingdings" panose="05000000000000000000" pitchFamily="2" charset="2"/>
              <a:buChar char="§"/>
            </a:pPr>
            <a:r>
              <a:rPr lang="en-GB" sz="1100" b="0" dirty="0"/>
              <a:t>Sensors that not only monitor performance but identify hazards before they develop further.</a:t>
            </a:r>
          </a:p>
          <a:p>
            <a:pPr marL="171450" indent="-171450">
              <a:buClr>
                <a:srgbClr val="B00D23"/>
              </a:buClr>
              <a:buFont typeface="Wingdings" panose="05000000000000000000" pitchFamily="2" charset="2"/>
              <a:buChar char="§"/>
            </a:pPr>
            <a:r>
              <a:rPr lang="en-GB" sz="1100" b="0" dirty="0"/>
              <a:t>Low Power Wireless sensor networks.</a:t>
            </a:r>
          </a:p>
          <a:p>
            <a:pPr marL="171450" indent="-171450">
              <a:buClr>
                <a:srgbClr val="B00D23"/>
              </a:buClr>
              <a:buFont typeface="Wingdings" panose="05000000000000000000" pitchFamily="2" charset="2"/>
              <a:buChar char="§"/>
            </a:pPr>
            <a:r>
              <a:rPr lang="en-GB" sz="1100" b="0" dirty="0"/>
              <a:t>Developing low-cost, battery-powered devices with simple computational power and connectivity.</a:t>
            </a:r>
          </a:p>
          <a:p>
            <a:pPr marL="171450" indent="-171450">
              <a:buClr>
                <a:srgbClr val="B00D23"/>
              </a:buClr>
              <a:buFont typeface="Wingdings" panose="05000000000000000000" pitchFamily="2" charset="2"/>
              <a:buChar char="§"/>
            </a:pPr>
            <a:r>
              <a:rPr lang="en-GB" sz="1100" b="0" dirty="0"/>
              <a:t>Energy harvesting for sensors.</a:t>
            </a:r>
          </a:p>
          <a:p>
            <a:pPr marL="171450" indent="-171450">
              <a:buClr>
                <a:srgbClr val="B00D23"/>
              </a:buClr>
              <a:buFont typeface="Wingdings" panose="05000000000000000000" pitchFamily="2" charset="2"/>
              <a:buChar char="§"/>
            </a:pPr>
            <a:r>
              <a:rPr lang="en-GB" sz="1100" b="0" dirty="0"/>
              <a:t>Crowdsourcing technologies using smartphones as sensors. </a:t>
            </a:r>
            <a:endParaRPr lang="en-GB" sz="1100" dirty="0"/>
          </a:p>
        </p:txBody>
      </p:sp>
      <p:sp>
        <p:nvSpPr>
          <p:cNvPr id="6" name="Content Placeholder 3">
            <a:extLst>
              <a:ext uri="{FF2B5EF4-FFF2-40B4-BE49-F238E27FC236}">
                <a16:creationId xmlns:a16="http://schemas.microsoft.com/office/drawing/2014/main" id="{1053DE28-347A-4DDE-B090-2637E85BF7A8}"/>
              </a:ext>
            </a:extLst>
          </p:cNvPr>
          <p:cNvSpPr txBox="1">
            <a:spLocks/>
          </p:cNvSpPr>
          <p:nvPr/>
        </p:nvSpPr>
        <p:spPr bwMode="auto">
          <a:xfrm>
            <a:off x="5102105" y="3569277"/>
            <a:ext cx="4320000" cy="2415158"/>
          </a:xfrm>
          <a:prstGeom prst="rect">
            <a:avLst/>
          </a:prstGeom>
          <a:solidFill>
            <a:srgbClr val="DFD5C5"/>
          </a:solidFill>
          <a:ln>
            <a:noFill/>
          </a:ln>
          <a:effectLst/>
        </p:spPr>
        <p:txBody>
          <a:bodyPr vert="horz" wrap="square" lIns="0" tIns="45720" rIns="0" bIns="45720" numCol="1" anchor="t" anchorCtr="0" compatLnSpc="1">
            <a:prstTxWarp prst="textNoShape">
              <a:avLst/>
            </a:prstTxWarp>
          </a:bodyPr>
          <a:lst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1100">
                <a:solidFill>
                  <a:schemeClr val="tx1"/>
                </a:solidFill>
                <a:latin typeface="+mn-lt"/>
                <a:cs typeface="+mn-cs"/>
              </a:defRPr>
            </a:lvl5pPr>
            <a:lvl6pPr marL="2532063" indent="-228600" algn="l" rtl="0" eaLnBrk="1" fontAlgn="base" hangingPunct="1">
              <a:spcBef>
                <a:spcPct val="20000"/>
              </a:spcBef>
              <a:spcAft>
                <a:spcPct val="0"/>
              </a:spcAft>
              <a:buChar char="»"/>
              <a:defRPr sz="1800">
                <a:solidFill>
                  <a:schemeClr val="tx1"/>
                </a:solidFill>
                <a:latin typeface="+mn-lt"/>
                <a:cs typeface="+mn-cs"/>
              </a:defRPr>
            </a:lvl6pPr>
            <a:lvl7pPr marL="2989263" indent="-228600" algn="l" rtl="0" eaLnBrk="1" fontAlgn="base" hangingPunct="1">
              <a:spcBef>
                <a:spcPct val="20000"/>
              </a:spcBef>
              <a:spcAft>
                <a:spcPct val="0"/>
              </a:spcAft>
              <a:buChar char="»"/>
              <a:defRPr sz="1800">
                <a:solidFill>
                  <a:schemeClr val="tx1"/>
                </a:solidFill>
                <a:latin typeface="+mn-lt"/>
                <a:cs typeface="+mn-cs"/>
              </a:defRPr>
            </a:lvl7pPr>
            <a:lvl8pPr marL="3446463" indent="-228600" algn="l" rtl="0" eaLnBrk="1" fontAlgn="base" hangingPunct="1">
              <a:spcBef>
                <a:spcPct val="20000"/>
              </a:spcBef>
              <a:spcAft>
                <a:spcPct val="0"/>
              </a:spcAft>
              <a:buChar char="»"/>
              <a:defRPr sz="1800">
                <a:solidFill>
                  <a:schemeClr val="tx1"/>
                </a:solidFill>
                <a:latin typeface="+mn-lt"/>
                <a:cs typeface="+mn-cs"/>
              </a:defRPr>
            </a:lvl8pPr>
            <a:lvl9pPr marL="3903663" indent="-228600" algn="l" rtl="0" eaLnBrk="1" fontAlgn="base" hangingPunct="1">
              <a:spcBef>
                <a:spcPct val="20000"/>
              </a:spcBef>
              <a:spcAft>
                <a:spcPct val="0"/>
              </a:spcAft>
              <a:buChar char="»"/>
              <a:defRPr sz="1800">
                <a:solidFill>
                  <a:schemeClr val="tx1"/>
                </a:solidFill>
                <a:latin typeface="+mn-lt"/>
                <a:cs typeface="+mn-cs"/>
              </a:defRPr>
            </a:lvl9pPr>
          </a:lstStyle>
          <a:p>
            <a:pPr marL="108000"/>
            <a:r>
              <a:rPr lang="en-GB" kern="0" dirty="0">
                <a:solidFill>
                  <a:schemeClr val="accent1"/>
                </a:solidFill>
              </a:rPr>
              <a:t>Horizon scanning: nanotechnology</a:t>
            </a:r>
          </a:p>
          <a:p>
            <a:pPr marL="108000"/>
            <a:r>
              <a:rPr lang="en-GB" sz="1100" b="0" kern="0" dirty="0"/>
              <a:t>To date, most nanotechnology has concentrated on enhancing existing technology by making it smaller, faster or lighter - but now a phase of nanotechnology evolution is enabling a complete change of thinking about how people work, live and play as well as stay safe and healthy in our ever-growing urban environment. </a:t>
            </a:r>
          </a:p>
          <a:p>
            <a:pPr marL="108000"/>
            <a:endParaRPr lang="en-GB" sz="1100" b="0" kern="0" dirty="0"/>
          </a:p>
          <a:p>
            <a:pPr marL="108000"/>
            <a:r>
              <a:rPr lang="en-GB" sz="1100" b="0" kern="0" dirty="0"/>
              <a:t>Nanotechnology harnesses the power of its ultra-small science, allowing these tiny sensors to manage extraordinary amounts of data across multiple platforms. Nanotechnology using millimetre wave technology has the potential to create a ‘virtual fibre network’ with no infrastructure or disruption and unlimited data transfer opportunities.</a:t>
            </a:r>
          </a:p>
        </p:txBody>
      </p:sp>
      <p:sp>
        <p:nvSpPr>
          <p:cNvPr id="7" name="TextBox 6">
            <a:extLst>
              <a:ext uri="{FF2B5EF4-FFF2-40B4-BE49-F238E27FC236}">
                <a16:creationId xmlns:a16="http://schemas.microsoft.com/office/drawing/2014/main" id="{65B53E41-2259-498E-937D-5E6162CDA82C}"/>
              </a:ext>
            </a:extLst>
          </p:cNvPr>
          <p:cNvSpPr txBox="1"/>
          <p:nvPr/>
        </p:nvSpPr>
        <p:spPr>
          <a:xfrm>
            <a:off x="5107349" y="6151146"/>
            <a:ext cx="4032448" cy="338554"/>
          </a:xfrm>
          <a:prstGeom prst="rect">
            <a:avLst/>
          </a:prstGeom>
          <a:noFill/>
        </p:spPr>
        <p:txBody>
          <a:bodyPr wrap="square" rtlCol="0">
            <a:spAutoFit/>
          </a:bodyPr>
          <a:lstStyle/>
          <a:p>
            <a:r>
              <a:rPr lang="en-GB" sz="800" i="1" dirty="0"/>
              <a:t>Sources: Nano Magazine (2019) Nanotechnology's impact on the smart cities of the future</a:t>
            </a:r>
          </a:p>
        </p:txBody>
      </p:sp>
    </p:spTree>
    <p:extLst>
      <p:ext uri="{BB962C8B-B14F-4D97-AF65-F5344CB8AC3E}">
        <p14:creationId xmlns:p14="http://schemas.microsoft.com/office/powerpoint/2010/main" val="3209899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3AA8-8ED4-49AD-929A-0CB82345BBB2}"/>
              </a:ext>
            </a:extLst>
          </p:cNvPr>
          <p:cNvSpPr>
            <a:spLocks noGrp="1"/>
          </p:cNvSpPr>
          <p:nvPr>
            <p:ph type="title"/>
          </p:nvPr>
        </p:nvSpPr>
        <p:spPr/>
        <p:txBody>
          <a:bodyPr/>
          <a:lstStyle/>
          <a:p>
            <a:r>
              <a:rPr lang="en-GB" dirty="0"/>
              <a:t>Internet of Things</a:t>
            </a:r>
          </a:p>
        </p:txBody>
      </p:sp>
      <p:sp>
        <p:nvSpPr>
          <p:cNvPr id="3" name="Content Placeholder 2">
            <a:extLst>
              <a:ext uri="{FF2B5EF4-FFF2-40B4-BE49-F238E27FC236}">
                <a16:creationId xmlns:a16="http://schemas.microsoft.com/office/drawing/2014/main" id="{5BBADF08-FAC9-4EC3-8338-A0B821E6ADC7}"/>
              </a:ext>
            </a:extLst>
          </p:cNvPr>
          <p:cNvSpPr>
            <a:spLocks noGrp="1"/>
          </p:cNvSpPr>
          <p:nvPr>
            <p:ph sz="half" idx="1"/>
          </p:nvPr>
        </p:nvSpPr>
        <p:spPr>
          <a:xfrm>
            <a:off x="568800" y="1341438"/>
            <a:ext cx="4320000" cy="3815754"/>
          </a:xfrm>
        </p:spPr>
        <p:txBody>
          <a:bodyPr/>
          <a:lstStyle/>
          <a:p>
            <a:r>
              <a:rPr lang="en-GB" dirty="0">
                <a:solidFill>
                  <a:schemeClr val="accent1"/>
                </a:solidFill>
              </a:rPr>
              <a:t>Connecting devices in the city</a:t>
            </a:r>
          </a:p>
          <a:p>
            <a:r>
              <a:rPr lang="en-GB" sz="1100" b="0" dirty="0"/>
              <a:t>The Internet of Things (IoT) is a system of interrelated computing devices, objects, and even people, that are provided with unique identifiers and the ability to autonomously transfer data over a network.</a:t>
            </a:r>
          </a:p>
          <a:p>
            <a:endParaRPr lang="en-GB" sz="1100" b="0" dirty="0"/>
          </a:p>
          <a:p>
            <a:r>
              <a:rPr lang="en-GB" sz="1100" b="0" dirty="0"/>
              <a:t>In a smart city every device needs to be connected to each other so that they can communicate and can take decisions for themselves. The IoT provides the perfect template of a body of communicating devices that provides smart solutions to everyday problems.</a:t>
            </a:r>
          </a:p>
          <a:p>
            <a:endParaRPr lang="en-GB" sz="1100" b="0" dirty="0"/>
          </a:p>
          <a:p>
            <a:r>
              <a:rPr lang="en-GB" sz="1100" b="0" dirty="0"/>
              <a:t>In the IoT space, the variety of devices running proprietary firmware will require something different to the systemic IT approach to security; no user can be expected to become a security expert for all their IoT devices. UK universities are at the leading edge of this new IoT cybersecurity market.</a:t>
            </a:r>
          </a:p>
          <a:p>
            <a:endParaRPr lang="en-GB" sz="1100" b="0" dirty="0"/>
          </a:p>
          <a:p>
            <a:r>
              <a:rPr lang="en-GB" sz="1100" b="0" dirty="0"/>
              <a:t>The UK is home to a rapidly growing community of companies developing and commercialising IoT technologies, along with a vibrant research programme in universities.</a:t>
            </a:r>
          </a:p>
          <a:p>
            <a:endParaRPr lang="en-GB" sz="1100" b="0" dirty="0"/>
          </a:p>
        </p:txBody>
      </p:sp>
      <p:sp>
        <p:nvSpPr>
          <p:cNvPr id="4" name="Content Placeholder 3">
            <a:extLst>
              <a:ext uri="{FF2B5EF4-FFF2-40B4-BE49-F238E27FC236}">
                <a16:creationId xmlns:a16="http://schemas.microsoft.com/office/drawing/2014/main" id="{B3E94BDB-6683-452A-8EA7-2BF31DA7AF26}"/>
              </a:ext>
            </a:extLst>
          </p:cNvPr>
          <p:cNvSpPr>
            <a:spLocks noGrp="1"/>
          </p:cNvSpPr>
          <p:nvPr>
            <p:ph sz="half" idx="2"/>
          </p:nvPr>
        </p:nvSpPr>
        <p:spPr>
          <a:xfrm>
            <a:off x="5104800" y="1341438"/>
            <a:ext cx="4320000" cy="2015554"/>
          </a:xfrm>
        </p:spPr>
        <p:txBody>
          <a:bodyPr/>
          <a:lstStyle/>
          <a:p>
            <a:r>
              <a:rPr lang="en-GB" dirty="0">
                <a:solidFill>
                  <a:schemeClr val="accent1"/>
                </a:solidFill>
              </a:rPr>
              <a:t>Opportunities</a:t>
            </a:r>
          </a:p>
          <a:p>
            <a:pPr marL="171450" indent="-171450">
              <a:buClr>
                <a:srgbClr val="B00D23"/>
              </a:buClr>
              <a:buFont typeface="Wingdings" panose="05000000000000000000" pitchFamily="2" charset="2"/>
              <a:buChar char="§"/>
            </a:pPr>
            <a:r>
              <a:rPr lang="en-GB" sz="1100" b="0" dirty="0"/>
              <a:t>By 2021, more than half of spending on IoT projects will be for software and services, providing opportunities for developers of IoT platforms.</a:t>
            </a:r>
          </a:p>
          <a:p>
            <a:pPr marL="171450" indent="-171450">
              <a:buClr>
                <a:srgbClr val="B00D23"/>
              </a:buClr>
              <a:buFont typeface="Wingdings" panose="05000000000000000000" pitchFamily="2" charset="2"/>
              <a:buChar char="§"/>
            </a:pPr>
            <a:r>
              <a:rPr lang="en-GB" sz="1100" b="0" dirty="0"/>
              <a:t>Cybersecurity to protect data and privacy within the IoT.</a:t>
            </a:r>
          </a:p>
          <a:p>
            <a:pPr marL="171450" indent="-171450">
              <a:buClr>
                <a:srgbClr val="B00D23"/>
              </a:buClr>
              <a:buFont typeface="Wingdings" panose="05000000000000000000" pitchFamily="2" charset="2"/>
              <a:buChar char="§"/>
            </a:pPr>
            <a:r>
              <a:rPr lang="en-GB" sz="1100" b="0" dirty="0"/>
              <a:t>Integrating applications and learning across different devices.</a:t>
            </a:r>
          </a:p>
          <a:p>
            <a:pPr marL="171450" indent="-171450">
              <a:buClr>
                <a:srgbClr val="B00D23"/>
              </a:buClr>
              <a:buFont typeface="Wingdings" panose="05000000000000000000" pitchFamily="2" charset="2"/>
              <a:buChar char="§"/>
            </a:pPr>
            <a:r>
              <a:rPr lang="en-GB" sz="1100" b="0" dirty="0"/>
              <a:t>Developing new applications for data in areas including: citizen monitoring; civil emergencies; environment and energy; public connectivity services; public health and social care; public information; infrastructure; and transport management.</a:t>
            </a:r>
          </a:p>
          <a:p>
            <a:endParaRPr lang="en-GB" dirty="0"/>
          </a:p>
        </p:txBody>
      </p:sp>
      <p:sp>
        <p:nvSpPr>
          <p:cNvPr id="6" name="Rectangle 5">
            <a:extLst>
              <a:ext uri="{FF2B5EF4-FFF2-40B4-BE49-F238E27FC236}">
                <a16:creationId xmlns:a16="http://schemas.microsoft.com/office/drawing/2014/main" id="{E935F56B-8484-4985-BC8F-1027EFB4C581}"/>
              </a:ext>
            </a:extLst>
          </p:cNvPr>
          <p:cNvSpPr/>
          <p:nvPr/>
        </p:nvSpPr>
        <p:spPr>
          <a:xfrm>
            <a:off x="5104800" y="6151146"/>
            <a:ext cx="4344000" cy="584775"/>
          </a:xfrm>
          <a:prstGeom prst="rect">
            <a:avLst/>
          </a:prstGeom>
        </p:spPr>
        <p:txBody>
          <a:bodyPr wrap="square">
            <a:spAutoFit/>
          </a:bodyPr>
          <a:lstStyle/>
          <a:p>
            <a:r>
              <a:rPr lang="en-GB" sz="800" i="1" dirty="0"/>
              <a:t>Sources: EY (2018) IoT technology is evolving fast, but there are still concerns, among some, about adopting it.</a:t>
            </a:r>
          </a:p>
          <a:p>
            <a:r>
              <a:rPr lang="en-GB" sz="800" i="1" dirty="0"/>
              <a:t>IDC (2018) Worldwide Semiannual Internet of Things Spending Guide</a:t>
            </a:r>
          </a:p>
          <a:p>
            <a:r>
              <a:rPr lang="en-GB" sz="800" i="1" dirty="0"/>
              <a:t>Cambridge Consultants (2017) Review of the latest developments in Internet of Things</a:t>
            </a:r>
          </a:p>
        </p:txBody>
      </p:sp>
      <p:sp>
        <p:nvSpPr>
          <p:cNvPr id="7" name="Speech Bubble: Rectangle with Corners Rounded 6">
            <a:extLst>
              <a:ext uri="{FF2B5EF4-FFF2-40B4-BE49-F238E27FC236}">
                <a16:creationId xmlns:a16="http://schemas.microsoft.com/office/drawing/2014/main" id="{5D95D3D2-89E1-4D41-99A6-FDABA11100E8}"/>
              </a:ext>
            </a:extLst>
          </p:cNvPr>
          <p:cNvSpPr/>
          <p:nvPr/>
        </p:nvSpPr>
        <p:spPr>
          <a:xfrm>
            <a:off x="551285" y="5449169"/>
            <a:ext cx="4320000" cy="892392"/>
          </a:xfrm>
          <a:prstGeom prst="wedgeRoundRectCallout">
            <a:avLst>
              <a:gd name="adj1" fmla="val -21929"/>
              <a:gd name="adj2" fmla="val -61908"/>
              <a:gd name="adj3" fmla="val 16667"/>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Georgia" panose="02040502050405020303" pitchFamily="18" charset="0"/>
              </a:rPr>
              <a:t>Smart cities are forecast to be the fourth largest market for IoT appliances by 2024, following the automotive, consumer electronics and utilities sectors. </a:t>
            </a:r>
          </a:p>
        </p:txBody>
      </p:sp>
      <p:sp>
        <p:nvSpPr>
          <p:cNvPr id="8" name="Content Placeholder 3">
            <a:extLst>
              <a:ext uri="{FF2B5EF4-FFF2-40B4-BE49-F238E27FC236}">
                <a16:creationId xmlns:a16="http://schemas.microsoft.com/office/drawing/2014/main" id="{ED25B842-5C64-4DCE-BB91-C899DDDB566D}"/>
              </a:ext>
            </a:extLst>
          </p:cNvPr>
          <p:cNvSpPr txBox="1">
            <a:spLocks/>
          </p:cNvSpPr>
          <p:nvPr/>
        </p:nvSpPr>
        <p:spPr bwMode="auto">
          <a:xfrm>
            <a:off x="5104800" y="3486228"/>
            <a:ext cx="4320000" cy="2231578"/>
          </a:xfrm>
          <a:prstGeom prst="rect">
            <a:avLst/>
          </a:prstGeom>
          <a:solidFill>
            <a:srgbClr val="DFD5C5"/>
          </a:solidFill>
          <a:ln>
            <a:noFill/>
          </a:ln>
          <a:effectLst/>
        </p:spPr>
        <p:txBody>
          <a:bodyPr vert="horz" wrap="square" lIns="0" tIns="45720" rIns="0" bIns="45720" numCol="1" anchor="t" anchorCtr="0" compatLnSpc="1">
            <a:prstTxWarp prst="textNoShape">
              <a:avLst/>
            </a:prstTxWarp>
          </a:bodyPr>
          <a:lst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1100">
                <a:solidFill>
                  <a:schemeClr val="tx1"/>
                </a:solidFill>
                <a:latin typeface="+mn-lt"/>
                <a:cs typeface="+mn-cs"/>
              </a:defRPr>
            </a:lvl5pPr>
            <a:lvl6pPr marL="2532063" indent="-228600" algn="l" rtl="0" eaLnBrk="1" fontAlgn="base" hangingPunct="1">
              <a:spcBef>
                <a:spcPct val="20000"/>
              </a:spcBef>
              <a:spcAft>
                <a:spcPct val="0"/>
              </a:spcAft>
              <a:buChar char="»"/>
              <a:defRPr sz="1800">
                <a:solidFill>
                  <a:schemeClr val="tx1"/>
                </a:solidFill>
                <a:latin typeface="+mn-lt"/>
                <a:cs typeface="+mn-cs"/>
              </a:defRPr>
            </a:lvl6pPr>
            <a:lvl7pPr marL="2989263" indent="-228600" algn="l" rtl="0" eaLnBrk="1" fontAlgn="base" hangingPunct="1">
              <a:spcBef>
                <a:spcPct val="20000"/>
              </a:spcBef>
              <a:spcAft>
                <a:spcPct val="0"/>
              </a:spcAft>
              <a:buChar char="»"/>
              <a:defRPr sz="1800">
                <a:solidFill>
                  <a:schemeClr val="tx1"/>
                </a:solidFill>
                <a:latin typeface="+mn-lt"/>
                <a:cs typeface="+mn-cs"/>
              </a:defRPr>
            </a:lvl7pPr>
            <a:lvl8pPr marL="3446463" indent="-228600" algn="l" rtl="0" eaLnBrk="1" fontAlgn="base" hangingPunct="1">
              <a:spcBef>
                <a:spcPct val="20000"/>
              </a:spcBef>
              <a:spcAft>
                <a:spcPct val="0"/>
              </a:spcAft>
              <a:buChar char="»"/>
              <a:defRPr sz="1800">
                <a:solidFill>
                  <a:schemeClr val="tx1"/>
                </a:solidFill>
                <a:latin typeface="+mn-lt"/>
                <a:cs typeface="+mn-cs"/>
              </a:defRPr>
            </a:lvl8pPr>
            <a:lvl9pPr marL="3903663" indent="-228600" algn="l" rtl="0" eaLnBrk="1" fontAlgn="base" hangingPunct="1">
              <a:spcBef>
                <a:spcPct val="20000"/>
              </a:spcBef>
              <a:spcAft>
                <a:spcPct val="0"/>
              </a:spcAft>
              <a:buChar char="»"/>
              <a:defRPr sz="1800">
                <a:solidFill>
                  <a:schemeClr val="tx1"/>
                </a:solidFill>
                <a:latin typeface="+mn-lt"/>
                <a:cs typeface="+mn-cs"/>
              </a:defRPr>
            </a:lvl9pPr>
          </a:lstStyle>
          <a:p>
            <a:pPr marL="108000"/>
            <a:r>
              <a:rPr lang="en-GB" kern="0" dirty="0">
                <a:solidFill>
                  <a:schemeClr val="accent1"/>
                </a:solidFill>
              </a:rPr>
              <a:t>Horizon scanning: graph analytics</a:t>
            </a:r>
          </a:p>
          <a:p>
            <a:pPr marL="108000"/>
            <a:r>
              <a:rPr lang="en-GB" sz="1100" b="0" kern="0" dirty="0"/>
              <a:t>Graph analytics is a set of analytic techniques that allows for the exploration of relationships between entities of interest such as organizations, people and transactions. The application of graph processing is forecast to grow at 100 percent annually through to 2022.</a:t>
            </a:r>
          </a:p>
          <a:p>
            <a:pPr marL="108000"/>
            <a:endParaRPr lang="en-GB" sz="1100" b="0" kern="0" dirty="0"/>
          </a:p>
          <a:p>
            <a:pPr marL="108000"/>
            <a:r>
              <a:rPr lang="en-GB" sz="1100" b="0" kern="0" dirty="0"/>
              <a:t>The limitations of relational databases in handling the flexibility and scale of IoT that the smart city represents means graph-based approaches to IoT management are the smart way to get us to the bright urban futures society desires.</a:t>
            </a:r>
          </a:p>
          <a:p>
            <a:endParaRPr lang="en-GB" kern="0" dirty="0"/>
          </a:p>
        </p:txBody>
      </p:sp>
    </p:spTree>
    <p:extLst>
      <p:ext uri="{BB962C8B-B14F-4D97-AF65-F5344CB8AC3E}">
        <p14:creationId xmlns:p14="http://schemas.microsoft.com/office/powerpoint/2010/main" val="103473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71A0-32CE-4444-AFDC-B75E9EC28C5A}"/>
              </a:ext>
            </a:extLst>
          </p:cNvPr>
          <p:cNvSpPr>
            <a:spLocks noGrp="1"/>
          </p:cNvSpPr>
          <p:nvPr>
            <p:ph type="title"/>
          </p:nvPr>
        </p:nvSpPr>
        <p:spPr/>
        <p:txBody>
          <a:bodyPr/>
          <a:lstStyle/>
          <a:p>
            <a:r>
              <a:rPr lang="en-GB" dirty="0"/>
              <a:t>Data analytics and AI</a:t>
            </a:r>
          </a:p>
        </p:txBody>
      </p:sp>
      <p:sp>
        <p:nvSpPr>
          <p:cNvPr id="3" name="Content Placeholder 2">
            <a:extLst>
              <a:ext uri="{FF2B5EF4-FFF2-40B4-BE49-F238E27FC236}">
                <a16:creationId xmlns:a16="http://schemas.microsoft.com/office/drawing/2014/main" id="{31751081-BA5F-4AB1-8BD3-CB25F5E6511B}"/>
              </a:ext>
            </a:extLst>
          </p:cNvPr>
          <p:cNvSpPr>
            <a:spLocks noGrp="1"/>
          </p:cNvSpPr>
          <p:nvPr>
            <p:ph sz="half" idx="1"/>
          </p:nvPr>
        </p:nvSpPr>
        <p:spPr/>
        <p:txBody>
          <a:bodyPr/>
          <a:lstStyle/>
          <a:p>
            <a:r>
              <a:rPr lang="en-GB" dirty="0">
                <a:solidFill>
                  <a:srgbClr val="B00D23"/>
                </a:solidFill>
              </a:rPr>
              <a:t>Fuelling the smart city</a:t>
            </a:r>
          </a:p>
          <a:p>
            <a:r>
              <a:rPr lang="en-GB" sz="1100" b="0" dirty="0"/>
              <a:t>If infrastructure and IoT is the engine of a smart city, then data is the fuel that powers it. The vast amount of data that IoT devices generate will require data analytics and AI to process it.</a:t>
            </a:r>
          </a:p>
          <a:p>
            <a:endParaRPr lang="en-GB" sz="1100" b="0" dirty="0"/>
          </a:p>
          <a:p>
            <a:r>
              <a:rPr lang="en-GB" sz="1100" b="0" dirty="0"/>
              <a:t>AI allows computers to quantify the millions of elements of urban life  such as people, cars, public transport, buildings, accidents, fires, etc. The system allows not only autonomous monitoring and instant decision making, but also the ability to identify patterns within the mass of data and develop new solutions.</a:t>
            </a:r>
          </a:p>
          <a:p>
            <a:endParaRPr lang="en-GB" sz="1100" b="0" dirty="0"/>
          </a:p>
          <a:p>
            <a:r>
              <a:rPr lang="en-GB" sz="1100" b="0" dirty="0"/>
              <a:t>To realise the benefits of data analytics it is essential that data is shared throughout the smart city. Open data projects collect either full data sets or metadata from existing databases, often from multiple sources, into huge, searchable databases or archives of different types of machine-readable media. This creates the environment for innovators to new applications that improve the lives of citizens. </a:t>
            </a:r>
          </a:p>
          <a:p>
            <a:endParaRPr lang="en-GB" sz="1100" b="0" dirty="0"/>
          </a:p>
        </p:txBody>
      </p:sp>
      <p:sp>
        <p:nvSpPr>
          <p:cNvPr id="4" name="Content Placeholder 3">
            <a:extLst>
              <a:ext uri="{FF2B5EF4-FFF2-40B4-BE49-F238E27FC236}">
                <a16:creationId xmlns:a16="http://schemas.microsoft.com/office/drawing/2014/main" id="{4E819179-733F-4C6D-8EDC-EB39907CFF22}"/>
              </a:ext>
            </a:extLst>
          </p:cNvPr>
          <p:cNvSpPr>
            <a:spLocks noGrp="1"/>
          </p:cNvSpPr>
          <p:nvPr>
            <p:ph sz="half" idx="2"/>
          </p:nvPr>
        </p:nvSpPr>
        <p:spPr>
          <a:xfrm>
            <a:off x="5104800" y="1341438"/>
            <a:ext cx="4320000" cy="2044520"/>
          </a:xfrm>
        </p:spPr>
        <p:txBody>
          <a:bodyPr/>
          <a:lstStyle/>
          <a:p>
            <a:r>
              <a:rPr lang="en-GB" dirty="0">
                <a:solidFill>
                  <a:srgbClr val="B00D23"/>
                </a:solidFill>
              </a:rPr>
              <a:t>Opportunities</a:t>
            </a:r>
          </a:p>
          <a:p>
            <a:pPr marL="171450" indent="-171450">
              <a:buClr>
                <a:srgbClr val="C00000"/>
              </a:buClr>
              <a:buFont typeface="Wingdings" panose="05000000000000000000" pitchFamily="2" charset="2"/>
              <a:buChar char="§"/>
            </a:pPr>
            <a:r>
              <a:rPr lang="en-GB" sz="1100" b="0" dirty="0"/>
              <a:t>Integrating data from different sources.</a:t>
            </a:r>
          </a:p>
          <a:p>
            <a:pPr marL="171450" indent="-171450">
              <a:buClr>
                <a:srgbClr val="C00000"/>
              </a:buClr>
              <a:buFont typeface="Wingdings" panose="05000000000000000000" pitchFamily="2" charset="2"/>
              <a:buChar char="§"/>
            </a:pPr>
            <a:r>
              <a:rPr lang="en-GB" sz="1100" b="0" dirty="0"/>
              <a:t>Using data for new application development. </a:t>
            </a:r>
          </a:p>
          <a:p>
            <a:pPr marL="171450" indent="-171450">
              <a:buClr>
                <a:srgbClr val="C00000"/>
              </a:buClr>
              <a:buFont typeface="Wingdings" panose="05000000000000000000" pitchFamily="2" charset="2"/>
              <a:buChar char="§"/>
            </a:pPr>
            <a:r>
              <a:rPr lang="en-GB" sz="1100" b="0" dirty="0"/>
              <a:t>Natural Language Processing to improve human-AI interaction.</a:t>
            </a:r>
          </a:p>
          <a:p>
            <a:pPr marL="171450" indent="-171450">
              <a:buClr>
                <a:srgbClr val="C00000"/>
              </a:buClr>
              <a:buFont typeface="Wingdings" panose="05000000000000000000" pitchFamily="2" charset="2"/>
              <a:buChar char="§"/>
            </a:pPr>
            <a:r>
              <a:rPr lang="en-GB" sz="1100" b="0" dirty="0"/>
              <a:t>Facial and object recognition analytics.</a:t>
            </a:r>
          </a:p>
          <a:p>
            <a:pPr marL="171450" indent="-171450">
              <a:buClr>
                <a:srgbClr val="C00000"/>
              </a:buClr>
              <a:buFont typeface="Wingdings" panose="05000000000000000000" pitchFamily="2" charset="2"/>
              <a:buChar char="§"/>
            </a:pPr>
            <a:r>
              <a:rPr lang="en-GB" sz="1100" b="0" dirty="0"/>
              <a:t>Monetisation of data.</a:t>
            </a:r>
          </a:p>
          <a:p>
            <a:pPr marL="171450" indent="-171450">
              <a:buClr>
                <a:srgbClr val="C00000"/>
              </a:buClr>
              <a:buFont typeface="Wingdings" panose="05000000000000000000" pitchFamily="2" charset="2"/>
              <a:buChar char="§"/>
            </a:pPr>
            <a:r>
              <a:rPr lang="en-GB" sz="1100" b="0" dirty="0"/>
              <a:t>Data sharing and building open data platforms.</a:t>
            </a:r>
          </a:p>
          <a:p>
            <a:pPr marL="171450" indent="-171450">
              <a:buClr>
                <a:srgbClr val="C00000"/>
              </a:buClr>
              <a:buFont typeface="Wingdings" panose="05000000000000000000" pitchFamily="2" charset="2"/>
              <a:buChar char="§"/>
            </a:pPr>
            <a:r>
              <a:rPr lang="en-GB" sz="1100" b="0" dirty="0"/>
              <a:t>Privacy and cybersecurity solutions. </a:t>
            </a:r>
          </a:p>
          <a:p>
            <a:pPr marL="171450" indent="-171450">
              <a:buClr>
                <a:srgbClr val="C00000"/>
              </a:buClr>
              <a:buFont typeface="Wingdings" panose="05000000000000000000" pitchFamily="2" charset="2"/>
              <a:buChar char="§"/>
            </a:pPr>
            <a:r>
              <a:rPr lang="en-GB" sz="1100" b="0" dirty="0"/>
              <a:t>Cloud computing and other data storage solutions.</a:t>
            </a:r>
          </a:p>
          <a:p>
            <a:pPr marL="171450" indent="-171450">
              <a:buClr>
                <a:srgbClr val="C00000"/>
              </a:buClr>
              <a:buFont typeface="Wingdings" panose="05000000000000000000" pitchFamily="2" charset="2"/>
              <a:buChar char="§"/>
            </a:pPr>
            <a:r>
              <a:rPr lang="en-GB" sz="1100" b="0" dirty="0"/>
              <a:t>Software as a Service (SaaS).</a:t>
            </a:r>
          </a:p>
        </p:txBody>
      </p:sp>
      <p:sp>
        <p:nvSpPr>
          <p:cNvPr id="9" name="Rectangle 8">
            <a:extLst>
              <a:ext uri="{FF2B5EF4-FFF2-40B4-BE49-F238E27FC236}">
                <a16:creationId xmlns:a16="http://schemas.microsoft.com/office/drawing/2014/main" id="{9ABAE9DB-58DC-471A-8F42-489C7AC7E145}"/>
              </a:ext>
            </a:extLst>
          </p:cNvPr>
          <p:cNvSpPr/>
          <p:nvPr/>
        </p:nvSpPr>
        <p:spPr>
          <a:xfrm>
            <a:off x="5104800" y="6235001"/>
            <a:ext cx="4953000" cy="215444"/>
          </a:xfrm>
          <a:prstGeom prst="rect">
            <a:avLst/>
          </a:prstGeom>
        </p:spPr>
        <p:txBody>
          <a:bodyPr>
            <a:spAutoFit/>
          </a:bodyPr>
          <a:lstStyle/>
          <a:p>
            <a:pPr lvl="0"/>
            <a:r>
              <a:rPr lang="en-GB" sz="800" i="1" dirty="0">
                <a:solidFill>
                  <a:srgbClr val="1E1348"/>
                </a:solidFill>
              </a:rPr>
              <a:t>Sources: Gartner (2018) Top ten data and analytics technology trends for 2019</a:t>
            </a:r>
          </a:p>
        </p:txBody>
      </p:sp>
      <p:sp>
        <p:nvSpPr>
          <p:cNvPr id="7" name="Content Placeholder 3">
            <a:extLst>
              <a:ext uri="{FF2B5EF4-FFF2-40B4-BE49-F238E27FC236}">
                <a16:creationId xmlns:a16="http://schemas.microsoft.com/office/drawing/2014/main" id="{FA2609F9-3E9E-443B-8F87-F8DD27A98A50}"/>
              </a:ext>
            </a:extLst>
          </p:cNvPr>
          <p:cNvSpPr txBox="1">
            <a:spLocks/>
          </p:cNvSpPr>
          <p:nvPr/>
        </p:nvSpPr>
        <p:spPr bwMode="auto">
          <a:xfrm>
            <a:off x="5104800" y="3678834"/>
            <a:ext cx="4320000" cy="1555210"/>
          </a:xfrm>
          <a:prstGeom prst="rect">
            <a:avLst/>
          </a:prstGeom>
          <a:solidFill>
            <a:srgbClr val="DFD5C5"/>
          </a:solidFill>
          <a:ln>
            <a:noFill/>
          </a:ln>
          <a:effectLst/>
        </p:spPr>
        <p:txBody>
          <a:bodyPr vert="horz" wrap="square" lIns="0" tIns="45720" rIns="0" bIns="45720" numCol="1" anchor="t" anchorCtr="0" compatLnSpc="1">
            <a:prstTxWarp prst="textNoShape">
              <a:avLst/>
            </a:prstTxWarp>
          </a:bodyPr>
          <a:lst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1100">
                <a:solidFill>
                  <a:schemeClr val="tx1"/>
                </a:solidFill>
                <a:latin typeface="+mn-lt"/>
                <a:cs typeface="+mn-cs"/>
              </a:defRPr>
            </a:lvl5pPr>
            <a:lvl6pPr marL="2532063" indent="-228600" algn="l" rtl="0" eaLnBrk="1" fontAlgn="base" hangingPunct="1">
              <a:spcBef>
                <a:spcPct val="20000"/>
              </a:spcBef>
              <a:spcAft>
                <a:spcPct val="0"/>
              </a:spcAft>
              <a:buChar char="»"/>
              <a:defRPr sz="1800">
                <a:solidFill>
                  <a:schemeClr val="tx1"/>
                </a:solidFill>
                <a:latin typeface="+mn-lt"/>
                <a:cs typeface="+mn-cs"/>
              </a:defRPr>
            </a:lvl6pPr>
            <a:lvl7pPr marL="2989263" indent="-228600" algn="l" rtl="0" eaLnBrk="1" fontAlgn="base" hangingPunct="1">
              <a:spcBef>
                <a:spcPct val="20000"/>
              </a:spcBef>
              <a:spcAft>
                <a:spcPct val="0"/>
              </a:spcAft>
              <a:buChar char="»"/>
              <a:defRPr sz="1800">
                <a:solidFill>
                  <a:schemeClr val="tx1"/>
                </a:solidFill>
                <a:latin typeface="+mn-lt"/>
                <a:cs typeface="+mn-cs"/>
              </a:defRPr>
            </a:lvl7pPr>
            <a:lvl8pPr marL="3446463" indent="-228600" algn="l" rtl="0" eaLnBrk="1" fontAlgn="base" hangingPunct="1">
              <a:spcBef>
                <a:spcPct val="20000"/>
              </a:spcBef>
              <a:spcAft>
                <a:spcPct val="0"/>
              </a:spcAft>
              <a:buChar char="»"/>
              <a:defRPr sz="1800">
                <a:solidFill>
                  <a:schemeClr val="tx1"/>
                </a:solidFill>
                <a:latin typeface="+mn-lt"/>
                <a:cs typeface="+mn-cs"/>
              </a:defRPr>
            </a:lvl8pPr>
            <a:lvl9pPr marL="3903663" indent="-228600" algn="l" rtl="0" eaLnBrk="1" fontAlgn="base" hangingPunct="1">
              <a:spcBef>
                <a:spcPct val="20000"/>
              </a:spcBef>
              <a:spcAft>
                <a:spcPct val="0"/>
              </a:spcAft>
              <a:buChar char="»"/>
              <a:defRPr sz="1800">
                <a:solidFill>
                  <a:schemeClr val="tx1"/>
                </a:solidFill>
                <a:latin typeface="+mn-lt"/>
                <a:cs typeface="+mn-cs"/>
              </a:defRPr>
            </a:lvl9pPr>
          </a:lstStyle>
          <a:p>
            <a:pPr marL="108000"/>
            <a:r>
              <a:rPr lang="en-GB" kern="0" dirty="0">
                <a:solidFill>
                  <a:schemeClr val="accent1"/>
                </a:solidFill>
              </a:rPr>
              <a:t>Horizon scanning: NLP/ Conversational Analytics</a:t>
            </a:r>
          </a:p>
          <a:p>
            <a:pPr marL="108000"/>
            <a:r>
              <a:rPr lang="en-GB" sz="1100" b="0" kern="0" dirty="0"/>
              <a:t>By 2020, 50 percent of analytical queries will be generated via search, natural language processing (NLP) or voice, or will be automatically generated. The need to analyse complex combinations of data and to make analytics accessible to everyone in the organization will drive broader adoption, allowing analytics tools to be as easy as a search interface or a conversation with a virtual assistant.</a:t>
            </a:r>
            <a:endParaRPr lang="en-GB" kern="0" dirty="0"/>
          </a:p>
        </p:txBody>
      </p:sp>
      <p:sp>
        <p:nvSpPr>
          <p:cNvPr id="8" name="Speech Bubble: Rectangle with Corners Rounded 7">
            <a:extLst>
              <a:ext uri="{FF2B5EF4-FFF2-40B4-BE49-F238E27FC236}">
                <a16:creationId xmlns:a16="http://schemas.microsoft.com/office/drawing/2014/main" id="{EA2A1809-F5D3-4AE9-AE7A-5977A70C9C0C}"/>
              </a:ext>
            </a:extLst>
          </p:cNvPr>
          <p:cNvSpPr/>
          <p:nvPr/>
        </p:nvSpPr>
        <p:spPr>
          <a:xfrm>
            <a:off x="568800" y="4850950"/>
            <a:ext cx="4320000" cy="792088"/>
          </a:xfrm>
          <a:prstGeom prst="wedgeRoundRectCallout">
            <a:avLst>
              <a:gd name="adj1" fmla="val -21929"/>
              <a:gd name="adj2" fmla="val -61908"/>
              <a:gd name="adj3" fmla="val 16667"/>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Georgia" panose="02040502050405020303" pitchFamily="18" charset="0"/>
              </a:rPr>
              <a:t>Opening up of data by Transport for London has generated approximately £130 million for the London economy.</a:t>
            </a:r>
          </a:p>
        </p:txBody>
      </p:sp>
    </p:spTree>
    <p:extLst>
      <p:ext uri="{BB962C8B-B14F-4D97-AF65-F5344CB8AC3E}">
        <p14:creationId xmlns:p14="http://schemas.microsoft.com/office/powerpoint/2010/main" val="349048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BE58-93E0-4C3B-B0A8-CF75318208D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3FBF73D0-76B2-4785-ACAD-87EE2555C888}"/>
              </a:ext>
            </a:extLst>
          </p:cNvPr>
          <p:cNvSpPr>
            <a:spLocks noGrp="1"/>
          </p:cNvSpPr>
          <p:nvPr>
            <p:ph sz="half" idx="1"/>
          </p:nvPr>
        </p:nvSpPr>
        <p:spPr/>
        <p:txBody>
          <a:bodyPr/>
          <a:lstStyle/>
          <a:p>
            <a:r>
              <a:rPr lang="en-GB" dirty="0">
                <a:solidFill>
                  <a:srgbClr val="B00D23"/>
                </a:solidFill>
              </a:rPr>
              <a:t>Acting on smart city data</a:t>
            </a:r>
          </a:p>
          <a:p>
            <a:r>
              <a:rPr lang="en-GB" sz="1100" b="0" dirty="0"/>
              <a:t>Automation makes it easier to act upon the data flowing through a smart city. It allows smart systems to analyse inputs from sensors and the Internet of Things and then take action. This can involve the automation of repetitive tasks, or as the technology develops, to alert users about issues before they happen and even make decisions without human intervention.</a:t>
            </a:r>
          </a:p>
          <a:p>
            <a:endParaRPr lang="en-GB" sz="1100" b="0" dirty="0"/>
          </a:p>
          <a:p>
            <a:r>
              <a:rPr lang="en-GB" sz="1100" b="0" dirty="0"/>
              <a:t>As technology develops so automation is moving from inside control systems to the physical heart of the smart city. Examples include:</a:t>
            </a:r>
          </a:p>
          <a:p>
            <a:endParaRPr lang="en-GB" sz="1100" b="0" dirty="0"/>
          </a:p>
          <a:p>
            <a:pPr marL="171450" indent="-171450">
              <a:buClr>
                <a:srgbClr val="B00D23"/>
              </a:buClr>
              <a:buFont typeface="Wingdings" panose="05000000000000000000" pitchFamily="2" charset="2"/>
              <a:buChar char="§"/>
            </a:pPr>
            <a:r>
              <a:rPr lang="en-GB" sz="1100" b="0" dirty="0"/>
              <a:t>Smart buildings that can automatically control heating and lighting in different parts of a building creating a more energy efficient building.</a:t>
            </a:r>
          </a:p>
          <a:p>
            <a:pPr marL="171450" indent="-171450">
              <a:buClr>
                <a:srgbClr val="B00D23"/>
              </a:buClr>
              <a:buFont typeface="Wingdings" panose="05000000000000000000" pitchFamily="2" charset="2"/>
              <a:buChar char="§"/>
            </a:pPr>
            <a:r>
              <a:rPr lang="en-GB" sz="1100" b="0" dirty="0"/>
              <a:t>Connected and autonomous vehicles that can improve road safety and reduce congestion. </a:t>
            </a:r>
          </a:p>
          <a:p>
            <a:pPr marL="171450" indent="-171450">
              <a:buClr>
                <a:srgbClr val="B00D23"/>
              </a:buClr>
              <a:buFont typeface="Wingdings" panose="05000000000000000000" pitchFamily="2" charset="2"/>
              <a:buChar char="§"/>
            </a:pPr>
            <a:r>
              <a:rPr lang="en-GB" sz="1100" b="0" dirty="0"/>
              <a:t>Autonomous drones that collect and interpret visual data about a city.</a:t>
            </a:r>
          </a:p>
          <a:p>
            <a:pPr marL="171450" indent="-171450">
              <a:buClr>
                <a:srgbClr val="B00D23"/>
              </a:buClr>
              <a:buFont typeface="Wingdings" panose="05000000000000000000" pitchFamily="2" charset="2"/>
              <a:buChar char="§"/>
            </a:pPr>
            <a:r>
              <a:rPr lang="en-GB" sz="1100" b="0" dirty="0"/>
              <a:t>Social robots that interact with citizens and provide essential information on services.</a:t>
            </a:r>
          </a:p>
          <a:p>
            <a:pPr marL="171450" indent="-171450">
              <a:buClr>
                <a:srgbClr val="B00D23"/>
              </a:buClr>
              <a:buFont typeface="Wingdings" panose="05000000000000000000" pitchFamily="2" charset="2"/>
              <a:buChar char="§"/>
            </a:pPr>
            <a:r>
              <a:rPr lang="en-GB" sz="1100" b="0" dirty="0"/>
              <a:t>Automated vertical farms that innovate production of food in “non-agricultural” urban areas.</a:t>
            </a:r>
          </a:p>
          <a:p>
            <a:endParaRPr lang="en-GB" sz="1100" b="0" dirty="0"/>
          </a:p>
          <a:p>
            <a:endParaRPr lang="en-GB" sz="1100" b="0" dirty="0"/>
          </a:p>
          <a:p>
            <a:endParaRPr lang="en-GB" sz="1100" b="0" dirty="0"/>
          </a:p>
          <a:p>
            <a:endParaRPr lang="en-GB" sz="1100" b="0" dirty="0"/>
          </a:p>
        </p:txBody>
      </p:sp>
      <p:sp>
        <p:nvSpPr>
          <p:cNvPr id="4" name="Content Placeholder 3">
            <a:extLst>
              <a:ext uri="{FF2B5EF4-FFF2-40B4-BE49-F238E27FC236}">
                <a16:creationId xmlns:a16="http://schemas.microsoft.com/office/drawing/2014/main" id="{B7CC8C32-9D57-4FEF-AB9A-CC7E40222064}"/>
              </a:ext>
            </a:extLst>
          </p:cNvPr>
          <p:cNvSpPr>
            <a:spLocks noGrp="1"/>
          </p:cNvSpPr>
          <p:nvPr>
            <p:ph sz="half" idx="2"/>
          </p:nvPr>
        </p:nvSpPr>
        <p:spPr/>
        <p:txBody>
          <a:bodyPr/>
          <a:lstStyle/>
          <a:p>
            <a:r>
              <a:rPr lang="en-GB" dirty="0">
                <a:solidFill>
                  <a:srgbClr val="B00D23"/>
                </a:solidFill>
              </a:rPr>
              <a:t>Opportunities</a:t>
            </a:r>
          </a:p>
          <a:p>
            <a:pPr marL="171450" indent="-171450">
              <a:buClr>
                <a:srgbClr val="B00D23"/>
              </a:buClr>
              <a:buFont typeface="Wingdings" panose="05000000000000000000" pitchFamily="2" charset="2"/>
              <a:buChar char="§"/>
            </a:pPr>
            <a:r>
              <a:rPr lang="en-GB" sz="1100" b="0" dirty="0"/>
              <a:t>Developing technologies and processes that are simpler, more cost effective and provide higher levels of autonomy.</a:t>
            </a:r>
          </a:p>
          <a:p>
            <a:pPr marL="171450" indent="-171450">
              <a:buClr>
                <a:srgbClr val="B00D23"/>
              </a:buClr>
              <a:buFont typeface="Wingdings" panose="05000000000000000000" pitchFamily="2" charset="2"/>
              <a:buChar char="§"/>
            </a:pPr>
            <a:r>
              <a:rPr lang="en-GB" sz="1100" b="0" dirty="0"/>
              <a:t>Integrating automation into services. </a:t>
            </a:r>
          </a:p>
          <a:p>
            <a:pPr marL="171450" indent="-171450">
              <a:buClr>
                <a:srgbClr val="B00D23"/>
              </a:buClr>
              <a:buFont typeface="Wingdings" panose="05000000000000000000" pitchFamily="2" charset="2"/>
              <a:buChar char="§"/>
            </a:pPr>
            <a:r>
              <a:rPr lang="en-GB" sz="1100" b="0" dirty="0"/>
              <a:t>Cloud connected robots enabling real time monitoring and physical corrective measures for optimal use of resources.</a:t>
            </a:r>
          </a:p>
          <a:p>
            <a:pPr marL="171450" indent="-171450">
              <a:buClr>
                <a:srgbClr val="B00D23"/>
              </a:buClr>
              <a:buFont typeface="Wingdings" panose="05000000000000000000" pitchFamily="2" charset="2"/>
              <a:buChar char="§"/>
            </a:pPr>
            <a:r>
              <a:rPr lang="en-GB" sz="1100" b="0" dirty="0"/>
              <a:t>Testing autonomous transport.</a:t>
            </a:r>
          </a:p>
          <a:p>
            <a:pPr marL="171450" indent="-171450">
              <a:buClr>
                <a:srgbClr val="B00D23"/>
              </a:buClr>
              <a:buFont typeface="Wingdings" panose="05000000000000000000" pitchFamily="2" charset="2"/>
              <a:buChar char="§"/>
            </a:pPr>
            <a:r>
              <a:rPr lang="en-GB" sz="1100" b="0" dirty="0"/>
              <a:t>Networked intelligent robotics for high variety tasks.</a:t>
            </a:r>
          </a:p>
          <a:p>
            <a:pPr marL="171450" indent="-171450">
              <a:buClr>
                <a:srgbClr val="B00D23"/>
              </a:buClr>
              <a:buFont typeface="Wingdings" panose="05000000000000000000" pitchFamily="2" charset="2"/>
              <a:buChar char="§"/>
            </a:pPr>
            <a:r>
              <a:rPr lang="en-GB" sz="1100" b="0" dirty="0"/>
              <a:t>3D vision for navigation and identification in robots.</a:t>
            </a:r>
          </a:p>
          <a:p>
            <a:pPr marL="171450" indent="-171450">
              <a:buClr>
                <a:srgbClr val="B00D23"/>
              </a:buClr>
              <a:buFont typeface="Wingdings" panose="05000000000000000000" pitchFamily="2" charset="2"/>
              <a:buChar char="§"/>
            </a:pPr>
            <a:r>
              <a:rPr lang="en-GB" sz="1100" b="0" dirty="0"/>
              <a:t>Natural Language processing for social robots.</a:t>
            </a:r>
          </a:p>
          <a:p>
            <a:pPr marL="171450" indent="-171450">
              <a:buClr>
                <a:srgbClr val="B00D23"/>
              </a:buClr>
              <a:buFont typeface="Wingdings" panose="05000000000000000000" pitchFamily="2" charset="2"/>
              <a:buChar char="§"/>
            </a:pPr>
            <a:endParaRPr lang="en-GB" sz="1100" b="0" dirty="0"/>
          </a:p>
        </p:txBody>
      </p:sp>
      <p:sp>
        <p:nvSpPr>
          <p:cNvPr id="6" name="Rectangle 5">
            <a:extLst>
              <a:ext uri="{FF2B5EF4-FFF2-40B4-BE49-F238E27FC236}">
                <a16:creationId xmlns:a16="http://schemas.microsoft.com/office/drawing/2014/main" id="{FDB35235-F989-425A-945B-B15E586DDD1D}"/>
              </a:ext>
            </a:extLst>
          </p:cNvPr>
          <p:cNvSpPr/>
          <p:nvPr/>
        </p:nvSpPr>
        <p:spPr>
          <a:xfrm>
            <a:off x="5104800" y="6235001"/>
            <a:ext cx="4953000" cy="215444"/>
          </a:xfrm>
          <a:prstGeom prst="rect">
            <a:avLst/>
          </a:prstGeom>
        </p:spPr>
        <p:txBody>
          <a:bodyPr>
            <a:spAutoFit/>
          </a:bodyPr>
          <a:lstStyle/>
          <a:p>
            <a:pPr lvl="0"/>
            <a:r>
              <a:rPr lang="en-GB" sz="800" i="1" dirty="0">
                <a:solidFill>
                  <a:srgbClr val="1E1348"/>
                </a:solidFill>
              </a:rPr>
              <a:t>Sources: Frost and Sullivan (2017)) Technologies Impacting the Future of Smart Cities</a:t>
            </a:r>
          </a:p>
        </p:txBody>
      </p:sp>
      <p:pic>
        <p:nvPicPr>
          <p:cNvPr id="8" name="Picture 7">
            <a:extLst>
              <a:ext uri="{FF2B5EF4-FFF2-40B4-BE49-F238E27FC236}">
                <a16:creationId xmlns:a16="http://schemas.microsoft.com/office/drawing/2014/main" id="{8602DC3E-6B7C-4EB8-BD37-C54613E928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11948" y="3556794"/>
            <a:ext cx="4284051" cy="2182336"/>
          </a:xfrm>
          <a:prstGeom prst="rect">
            <a:avLst/>
          </a:prstGeom>
        </p:spPr>
      </p:pic>
    </p:spTree>
    <p:extLst>
      <p:ext uri="{BB962C8B-B14F-4D97-AF65-F5344CB8AC3E}">
        <p14:creationId xmlns:p14="http://schemas.microsoft.com/office/powerpoint/2010/main" val="277090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AE25-F9B4-4BFA-B842-7FB30172FD35}"/>
              </a:ext>
            </a:extLst>
          </p:cNvPr>
          <p:cNvSpPr>
            <a:spLocks noGrp="1"/>
          </p:cNvSpPr>
          <p:nvPr>
            <p:ph type="title"/>
          </p:nvPr>
        </p:nvSpPr>
        <p:spPr/>
        <p:txBody>
          <a:bodyPr/>
          <a:lstStyle/>
          <a:p>
            <a:r>
              <a:rPr lang="en-GB" dirty="0"/>
              <a:t>Blockchain</a:t>
            </a:r>
          </a:p>
        </p:txBody>
      </p:sp>
      <p:sp>
        <p:nvSpPr>
          <p:cNvPr id="3" name="Content Placeholder 2">
            <a:extLst>
              <a:ext uri="{FF2B5EF4-FFF2-40B4-BE49-F238E27FC236}">
                <a16:creationId xmlns:a16="http://schemas.microsoft.com/office/drawing/2014/main" id="{B960C775-B894-403E-9FBE-FFD3ACAD6CAC}"/>
              </a:ext>
            </a:extLst>
          </p:cNvPr>
          <p:cNvSpPr>
            <a:spLocks noGrp="1"/>
          </p:cNvSpPr>
          <p:nvPr>
            <p:ph sz="half" idx="1"/>
          </p:nvPr>
        </p:nvSpPr>
        <p:spPr/>
        <p:txBody>
          <a:bodyPr/>
          <a:lstStyle/>
          <a:p>
            <a:r>
              <a:rPr lang="en-GB" dirty="0">
                <a:solidFill>
                  <a:srgbClr val="B00D23"/>
                </a:solidFill>
              </a:rPr>
              <a:t>Improving the security of data</a:t>
            </a:r>
          </a:p>
          <a:p>
            <a:r>
              <a:rPr lang="en-GB" sz="1100" b="0" dirty="0"/>
              <a:t>Blockchain technology addresses one of the biggest issues affecting smart cities, the security of data flow. This is especially true for transactional data flows which are increasing as smart cities develop new online services and apps for citizens.</a:t>
            </a:r>
          </a:p>
          <a:p>
            <a:endParaRPr lang="en-GB" sz="1100" b="0" dirty="0"/>
          </a:p>
          <a:p>
            <a:r>
              <a:rPr lang="en-GB" sz="1100" b="0" dirty="0"/>
              <a:t>While this technology is still in its infancy, Blockchain has the potential to boost security and transparency through smart contracts for billing and processing transactions. Smart contracts are self-executing contracts with the terms of the agreement between buyer and seller directly written into lines of code. They permit trusted transactions and agreements to be carried out among disparate parties without the need for a mediating third party, making the process safer, cheaper and faster. </a:t>
            </a:r>
          </a:p>
          <a:p>
            <a:endParaRPr lang="en-GB" sz="1100" b="0" dirty="0"/>
          </a:p>
          <a:p>
            <a:endParaRPr lang="en-GB" sz="1100" b="0" dirty="0"/>
          </a:p>
        </p:txBody>
      </p:sp>
      <p:sp>
        <p:nvSpPr>
          <p:cNvPr id="4" name="Content Placeholder 3">
            <a:extLst>
              <a:ext uri="{FF2B5EF4-FFF2-40B4-BE49-F238E27FC236}">
                <a16:creationId xmlns:a16="http://schemas.microsoft.com/office/drawing/2014/main" id="{8AC09684-FCF5-4D76-B5C8-5D5959FA235C}"/>
              </a:ext>
            </a:extLst>
          </p:cNvPr>
          <p:cNvSpPr>
            <a:spLocks noGrp="1"/>
          </p:cNvSpPr>
          <p:nvPr>
            <p:ph sz="half" idx="2"/>
          </p:nvPr>
        </p:nvSpPr>
        <p:spPr/>
        <p:txBody>
          <a:bodyPr/>
          <a:lstStyle/>
          <a:p>
            <a:r>
              <a:rPr lang="en-GB" dirty="0">
                <a:solidFill>
                  <a:srgbClr val="B00D23"/>
                </a:solidFill>
              </a:rPr>
              <a:t>Opportunities</a:t>
            </a:r>
          </a:p>
          <a:p>
            <a:pPr marL="171450" lvl="0" indent="-171450">
              <a:buClr>
                <a:srgbClr val="B00D23"/>
              </a:buClr>
              <a:buFont typeface="Wingdings" panose="05000000000000000000" pitchFamily="2" charset="2"/>
              <a:buChar char="§"/>
            </a:pPr>
            <a:r>
              <a:rPr lang="en-GB" sz="1100" b="0" dirty="0">
                <a:solidFill>
                  <a:srgbClr val="1E1348"/>
                </a:solidFill>
              </a:rPr>
              <a:t>Platforms that allow peer-to-peer energy trading within a smart energy grid.</a:t>
            </a:r>
          </a:p>
          <a:p>
            <a:pPr marL="171450" lvl="0" indent="-171450">
              <a:buClr>
                <a:srgbClr val="B00D23"/>
              </a:buClr>
              <a:buFont typeface="Wingdings" panose="05000000000000000000" pitchFamily="2" charset="2"/>
              <a:buChar char="§"/>
            </a:pPr>
            <a:r>
              <a:rPr lang="en-GB" sz="1100" b="0" dirty="0">
                <a:solidFill>
                  <a:srgbClr val="1E1348"/>
                </a:solidFill>
              </a:rPr>
              <a:t>Combining information from different devices and operating systems into one database.</a:t>
            </a:r>
          </a:p>
          <a:p>
            <a:pPr marL="171450" lvl="0" indent="-171450">
              <a:buClr>
                <a:srgbClr val="B00D23"/>
              </a:buClr>
              <a:buFont typeface="Wingdings" panose="05000000000000000000" pitchFamily="2" charset="2"/>
              <a:buChar char="§"/>
            </a:pPr>
            <a:r>
              <a:rPr lang="en-GB" sz="1100" b="0" dirty="0">
                <a:solidFill>
                  <a:srgbClr val="1E1348"/>
                </a:solidFill>
              </a:rPr>
              <a:t>A single point of payment for all transportation from bicycle to train to car share to enable smart mobility.</a:t>
            </a:r>
          </a:p>
          <a:p>
            <a:pPr marL="171450" lvl="0" indent="-171450">
              <a:buClr>
                <a:srgbClr val="B00D23"/>
              </a:buClr>
              <a:buFont typeface="Wingdings" panose="05000000000000000000" pitchFamily="2" charset="2"/>
              <a:buChar char="§"/>
            </a:pPr>
            <a:r>
              <a:rPr lang="en-GB" sz="1100" b="0" dirty="0">
                <a:solidFill>
                  <a:srgbClr val="1E1348"/>
                </a:solidFill>
              </a:rPr>
              <a:t>Proof-of-concept pilot studies for Blockchain.</a:t>
            </a:r>
          </a:p>
          <a:p>
            <a:pPr lvl="0">
              <a:buClr>
                <a:srgbClr val="B00D23"/>
              </a:buClr>
            </a:pPr>
            <a:endParaRPr lang="en-GB" sz="1100" b="0" dirty="0">
              <a:solidFill>
                <a:srgbClr val="1E1348"/>
              </a:solidFill>
              <a:highlight>
                <a:srgbClr val="FFFF00"/>
              </a:highlight>
            </a:endParaRPr>
          </a:p>
          <a:p>
            <a:endParaRPr lang="en-GB" dirty="0"/>
          </a:p>
        </p:txBody>
      </p:sp>
      <p:pic>
        <p:nvPicPr>
          <p:cNvPr id="7" name="Picture 6">
            <a:extLst>
              <a:ext uri="{FF2B5EF4-FFF2-40B4-BE49-F238E27FC236}">
                <a16:creationId xmlns:a16="http://schemas.microsoft.com/office/drawing/2014/main" id="{79880C49-6C73-4402-BA82-B4716E1DB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8591" y="3177886"/>
            <a:ext cx="4412940" cy="2941960"/>
          </a:xfrm>
          <a:prstGeom prst="rect">
            <a:avLst/>
          </a:prstGeom>
        </p:spPr>
      </p:pic>
    </p:spTree>
    <p:extLst>
      <p:ext uri="{BB962C8B-B14F-4D97-AF65-F5344CB8AC3E}">
        <p14:creationId xmlns:p14="http://schemas.microsoft.com/office/powerpoint/2010/main" val="5585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6A10-865C-427C-814E-65AEDE13C6E3}"/>
              </a:ext>
            </a:extLst>
          </p:cNvPr>
          <p:cNvSpPr>
            <a:spLocks noGrp="1"/>
          </p:cNvSpPr>
          <p:nvPr>
            <p:ph type="title"/>
          </p:nvPr>
        </p:nvSpPr>
        <p:spPr/>
        <p:txBody>
          <a:bodyPr/>
          <a:lstStyle/>
          <a:p>
            <a:r>
              <a:rPr lang="en-GB" dirty="0"/>
              <a:t>Smart city technologies are underpinned by security</a:t>
            </a:r>
          </a:p>
        </p:txBody>
      </p:sp>
      <p:sp>
        <p:nvSpPr>
          <p:cNvPr id="3" name="Content Placeholder 2">
            <a:extLst>
              <a:ext uri="{FF2B5EF4-FFF2-40B4-BE49-F238E27FC236}">
                <a16:creationId xmlns:a16="http://schemas.microsoft.com/office/drawing/2014/main" id="{4FAF2F49-8EE0-428C-9C76-D26833966721}"/>
              </a:ext>
            </a:extLst>
          </p:cNvPr>
          <p:cNvSpPr>
            <a:spLocks noGrp="1"/>
          </p:cNvSpPr>
          <p:nvPr>
            <p:ph sz="half" idx="1"/>
          </p:nvPr>
        </p:nvSpPr>
        <p:spPr/>
        <p:txBody>
          <a:bodyPr/>
          <a:lstStyle/>
          <a:p>
            <a:r>
              <a:rPr lang="en-GB" dirty="0">
                <a:solidFill>
                  <a:srgbClr val="B00D23"/>
                </a:solidFill>
              </a:rPr>
              <a:t>Securing the connectivity revolution</a:t>
            </a:r>
          </a:p>
          <a:p>
            <a:r>
              <a:rPr lang="en-GB" sz="1100" b="0" dirty="0">
                <a:solidFill>
                  <a:srgbClr val="1E1348"/>
                </a:solidFill>
              </a:rPr>
              <a:t>The rise of increased data sharing and new business models within smart cities creates significant vulnerabilities and security issues. The approach to security that is developed within a smart city differs from security-minded policies and processes that might already be in place. It needs to respond to the new or enhanced vulnerabilities created by changes to existing ways of working.</a:t>
            </a:r>
          </a:p>
          <a:p>
            <a:endParaRPr lang="en-GB" sz="1100" b="0" dirty="0">
              <a:solidFill>
                <a:srgbClr val="1E1348"/>
              </a:solidFill>
            </a:endParaRPr>
          </a:p>
          <a:p>
            <a:r>
              <a:rPr lang="en-GB" sz="1100" dirty="0">
                <a:solidFill>
                  <a:srgbClr val="1E1348"/>
                </a:solidFill>
              </a:rPr>
              <a:t>This creates opportunities for cybersecurity firms to work with emerging smart cities to develop security products and services. </a:t>
            </a:r>
          </a:p>
          <a:p>
            <a:endParaRPr lang="en-GB" sz="1100" b="0" dirty="0">
              <a:solidFill>
                <a:srgbClr val="1E1348"/>
              </a:solidFill>
            </a:endParaRPr>
          </a:p>
          <a:p>
            <a:endParaRPr lang="en-GB" sz="1100" b="0" dirty="0">
              <a:solidFill>
                <a:srgbClr val="1E1348"/>
              </a:solidFill>
            </a:endParaRPr>
          </a:p>
        </p:txBody>
      </p:sp>
      <p:sp>
        <p:nvSpPr>
          <p:cNvPr id="4" name="Content Placeholder 3">
            <a:extLst>
              <a:ext uri="{FF2B5EF4-FFF2-40B4-BE49-F238E27FC236}">
                <a16:creationId xmlns:a16="http://schemas.microsoft.com/office/drawing/2014/main" id="{C3E970AC-01B1-406A-B798-136F0949DFE8}"/>
              </a:ext>
            </a:extLst>
          </p:cNvPr>
          <p:cNvSpPr>
            <a:spLocks noGrp="1"/>
          </p:cNvSpPr>
          <p:nvPr>
            <p:ph sz="half" idx="2"/>
          </p:nvPr>
        </p:nvSpPr>
        <p:spPr/>
        <p:txBody>
          <a:bodyPr/>
          <a:lstStyle/>
          <a:p>
            <a:r>
              <a:rPr lang="en-GB" dirty="0">
                <a:solidFill>
                  <a:srgbClr val="B00D23"/>
                </a:solidFill>
              </a:rPr>
              <a:t>The UK has developed a framework that supports cybersecurity innovation</a:t>
            </a:r>
          </a:p>
          <a:p>
            <a:pPr lvl="0"/>
            <a:r>
              <a:rPr lang="en-GB" sz="1100" b="0" dirty="0">
                <a:solidFill>
                  <a:srgbClr val="1E1348"/>
                </a:solidFill>
              </a:rPr>
              <a:t>The UK offers a reliable environment for investment in cybersecurity thanks to forward-thinking policies that are appropriate and proportionate to the risks, while not preventing the delivery of a city’s aims. These include:</a:t>
            </a:r>
          </a:p>
          <a:p>
            <a:pPr lvl="0"/>
            <a:endParaRPr lang="en-GB" sz="1100" b="0" dirty="0">
              <a:solidFill>
                <a:srgbClr val="1E1348"/>
              </a:solidFill>
            </a:endParaRPr>
          </a:p>
          <a:p>
            <a:pPr marL="171450" lvl="0" indent="-171450">
              <a:buClr>
                <a:srgbClr val="B00D23"/>
              </a:buClr>
              <a:buFont typeface="Wingdings" panose="05000000000000000000" pitchFamily="2" charset="2"/>
              <a:buChar char="§"/>
            </a:pPr>
            <a:r>
              <a:rPr lang="en-GB" sz="1100" b="0" dirty="0">
                <a:solidFill>
                  <a:srgbClr val="1E1348"/>
                </a:solidFill>
              </a:rPr>
              <a:t>The Centre for the Protection of National Infrastructure and the British Standards Institute has created a specification for establishing and implementing a city-wide, security-minded approach to smart cities.</a:t>
            </a:r>
          </a:p>
          <a:p>
            <a:pPr marL="171450" lvl="0" indent="-171450">
              <a:buClr>
                <a:srgbClr val="B00D23"/>
              </a:buClr>
              <a:buFont typeface="Wingdings" panose="05000000000000000000" pitchFamily="2" charset="2"/>
              <a:buChar char="§"/>
            </a:pPr>
            <a:r>
              <a:rPr lang="en-GB" sz="1100" b="0" dirty="0">
                <a:solidFill>
                  <a:srgbClr val="1E1348"/>
                </a:solidFill>
              </a:rPr>
              <a:t>The Department for Transport has produced a set of principles for cybersecurity for connected and autonomous vehicles that produces a consistent platform for development. </a:t>
            </a:r>
          </a:p>
          <a:p>
            <a:pPr marL="171450" lvl="0" indent="-171450">
              <a:buClr>
                <a:srgbClr val="B00D23"/>
              </a:buClr>
              <a:buFont typeface="Wingdings" panose="05000000000000000000" pitchFamily="2" charset="2"/>
              <a:buChar char="§"/>
            </a:pPr>
            <a:r>
              <a:rPr lang="en-GB" sz="1100" b="0" dirty="0">
                <a:solidFill>
                  <a:srgbClr val="1E1348"/>
                </a:solidFill>
              </a:rPr>
              <a:t>The National Cyber Security Centre provides a single point of contact for companies and government agencies to respond to cyber security incidents and provide practical guidance.</a:t>
            </a:r>
          </a:p>
          <a:p>
            <a:pPr marL="171450" lvl="0" indent="-171450">
              <a:buClr>
                <a:srgbClr val="B00D23"/>
              </a:buClr>
              <a:buFont typeface="Wingdings" panose="05000000000000000000" pitchFamily="2" charset="2"/>
              <a:buChar char="§"/>
            </a:pPr>
            <a:r>
              <a:rPr lang="en-GB" sz="1100" b="0" dirty="0">
                <a:solidFill>
                  <a:srgbClr val="1E1348"/>
                </a:solidFill>
              </a:rPr>
              <a:t>The UK government is investing £1.9bn in cybersecurity as part of a National Cyber Security Strategy.</a:t>
            </a:r>
          </a:p>
          <a:p>
            <a:endParaRPr lang="en-GB" dirty="0"/>
          </a:p>
        </p:txBody>
      </p:sp>
      <p:sp>
        <p:nvSpPr>
          <p:cNvPr id="6" name="Rectangle 5">
            <a:extLst>
              <a:ext uri="{FF2B5EF4-FFF2-40B4-BE49-F238E27FC236}">
                <a16:creationId xmlns:a16="http://schemas.microsoft.com/office/drawing/2014/main" id="{9863F385-1DB3-40F3-9ECC-4BAD5138DB5B}"/>
              </a:ext>
            </a:extLst>
          </p:cNvPr>
          <p:cNvSpPr/>
          <p:nvPr/>
        </p:nvSpPr>
        <p:spPr>
          <a:xfrm>
            <a:off x="5104800" y="6235001"/>
            <a:ext cx="4344000" cy="461665"/>
          </a:xfrm>
          <a:prstGeom prst="rect">
            <a:avLst/>
          </a:prstGeom>
        </p:spPr>
        <p:txBody>
          <a:bodyPr wrap="square">
            <a:spAutoFit/>
          </a:bodyPr>
          <a:lstStyle/>
          <a:p>
            <a:pPr lvl="0"/>
            <a:r>
              <a:rPr lang="en-GB" sz="800" i="1" dirty="0">
                <a:solidFill>
                  <a:srgbClr val="1E1348"/>
                </a:solidFill>
              </a:rPr>
              <a:t>Sources: CPNI (2018) Smart Cities – specification for establishing and implementing a security-minded approach</a:t>
            </a:r>
          </a:p>
          <a:p>
            <a:pPr lvl="0"/>
            <a:r>
              <a:rPr lang="en-GB" sz="800" i="1" dirty="0">
                <a:solidFill>
                  <a:srgbClr val="1E1348"/>
                </a:solidFill>
              </a:rPr>
              <a:t>HM Government (2016) National Cyber Security Strategy 2016-2021</a:t>
            </a:r>
          </a:p>
        </p:txBody>
      </p:sp>
    </p:spTree>
    <p:extLst>
      <p:ext uri="{BB962C8B-B14F-4D97-AF65-F5344CB8AC3E}">
        <p14:creationId xmlns:p14="http://schemas.microsoft.com/office/powerpoint/2010/main" val="129445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C31AA5-2327-49ED-AE1C-790941855F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906000" cy="6858000"/>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Smart city systems</a:t>
            </a:r>
          </a:p>
        </p:txBody>
      </p:sp>
    </p:spTree>
    <p:extLst>
      <p:ext uri="{BB962C8B-B14F-4D97-AF65-F5344CB8AC3E}">
        <p14:creationId xmlns:p14="http://schemas.microsoft.com/office/powerpoint/2010/main" val="754052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1690-2CBB-4C3D-A3BB-408910A2F4D9}"/>
              </a:ext>
            </a:extLst>
          </p:cNvPr>
          <p:cNvSpPr>
            <a:spLocks noGrp="1"/>
          </p:cNvSpPr>
          <p:nvPr>
            <p:ph type="title"/>
          </p:nvPr>
        </p:nvSpPr>
        <p:spPr/>
        <p:txBody>
          <a:bodyPr/>
          <a:lstStyle/>
          <a:p>
            <a:r>
              <a:rPr lang="en-GB" dirty="0"/>
              <a:t>Smart city systems</a:t>
            </a:r>
          </a:p>
        </p:txBody>
      </p:sp>
      <p:pic>
        <p:nvPicPr>
          <p:cNvPr id="8" name="Graphic 7" descr="City">
            <a:extLst>
              <a:ext uri="{FF2B5EF4-FFF2-40B4-BE49-F238E27FC236}">
                <a16:creationId xmlns:a16="http://schemas.microsoft.com/office/drawing/2014/main" id="{D2132930-5BF3-4837-9A46-5EDE110C2DF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77873" y="2771781"/>
            <a:ext cx="914400" cy="914400"/>
          </a:xfrm>
          <a:prstGeom prst="rect">
            <a:avLst/>
          </a:prstGeom>
        </p:spPr>
      </p:pic>
      <p:pic>
        <p:nvPicPr>
          <p:cNvPr id="10" name="Graphic 9" descr="Cell Tower">
            <a:extLst>
              <a:ext uri="{FF2B5EF4-FFF2-40B4-BE49-F238E27FC236}">
                <a16:creationId xmlns:a16="http://schemas.microsoft.com/office/drawing/2014/main" id="{FDE5D473-91B3-4B2C-9775-A5D95579F0E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47511" y="4335098"/>
            <a:ext cx="914400" cy="914400"/>
          </a:xfrm>
          <a:prstGeom prst="rect">
            <a:avLst/>
          </a:prstGeom>
        </p:spPr>
      </p:pic>
      <p:pic>
        <p:nvPicPr>
          <p:cNvPr id="14" name="Graphic 13" descr="Streetcar">
            <a:extLst>
              <a:ext uri="{FF2B5EF4-FFF2-40B4-BE49-F238E27FC236}">
                <a16:creationId xmlns:a16="http://schemas.microsoft.com/office/drawing/2014/main" id="{F687BEBA-0DF3-4119-ABBC-B437502DC2E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41640" y="4335098"/>
            <a:ext cx="914400" cy="914400"/>
          </a:xfrm>
          <a:prstGeom prst="rect">
            <a:avLst/>
          </a:prstGeom>
        </p:spPr>
      </p:pic>
      <p:pic>
        <p:nvPicPr>
          <p:cNvPr id="16" name="Graphic 15" descr="Medical">
            <a:extLst>
              <a:ext uri="{FF2B5EF4-FFF2-40B4-BE49-F238E27FC236}">
                <a16:creationId xmlns:a16="http://schemas.microsoft.com/office/drawing/2014/main" id="{C688D8B9-414A-4E3C-B53B-1DF21DB899A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50319" y="2845470"/>
            <a:ext cx="914400" cy="914400"/>
          </a:xfrm>
          <a:prstGeom prst="rect">
            <a:avLst/>
          </a:prstGeom>
        </p:spPr>
      </p:pic>
      <p:pic>
        <p:nvPicPr>
          <p:cNvPr id="18" name="Graphic 17" descr="Meeting">
            <a:extLst>
              <a:ext uri="{FF2B5EF4-FFF2-40B4-BE49-F238E27FC236}">
                <a16:creationId xmlns:a16="http://schemas.microsoft.com/office/drawing/2014/main" id="{16281409-1A2F-4C25-8C28-44CE61D88A0D}"/>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25044" y="5026283"/>
            <a:ext cx="914400" cy="914400"/>
          </a:xfrm>
          <a:prstGeom prst="rect">
            <a:avLst/>
          </a:prstGeom>
        </p:spPr>
      </p:pic>
      <p:pic>
        <p:nvPicPr>
          <p:cNvPr id="20" name="Graphic 19" descr="Family with two children">
            <a:extLst>
              <a:ext uri="{FF2B5EF4-FFF2-40B4-BE49-F238E27FC236}">
                <a16:creationId xmlns:a16="http://schemas.microsoft.com/office/drawing/2014/main" id="{EEFC4D17-3AEE-4160-A3E2-7DADA0ABE8F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282414" y="3335288"/>
            <a:ext cx="914400" cy="914400"/>
          </a:xfrm>
          <a:prstGeom prst="rect">
            <a:avLst/>
          </a:prstGeom>
        </p:spPr>
      </p:pic>
      <p:sp>
        <p:nvSpPr>
          <p:cNvPr id="21" name="TextBox 20">
            <a:extLst>
              <a:ext uri="{FF2B5EF4-FFF2-40B4-BE49-F238E27FC236}">
                <a16:creationId xmlns:a16="http://schemas.microsoft.com/office/drawing/2014/main" id="{00D9BD7D-0AE2-48A1-9BD2-907CB70DA002}"/>
              </a:ext>
            </a:extLst>
          </p:cNvPr>
          <p:cNvSpPr txBox="1"/>
          <p:nvPr/>
        </p:nvSpPr>
        <p:spPr>
          <a:xfrm>
            <a:off x="4150563" y="4111188"/>
            <a:ext cx="1296144" cy="276999"/>
          </a:xfrm>
          <a:prstGeom prst="rect">
            <a:avLst/>
          </a:prstGeom>
          <a:noFill/>
        </p:spPr>
        <p:txBody>
          <a:bodyPr wrap="square" rtlCol="0">
            <a:spAutoFit/>
          </a:bodyPr>
          <a:lstStyle/>
          <a:p>
            <a:r>
              <a:rPr lang="en-GB" sz="1200" b="1" dirty="0"/>
              <a:t>Smart citizens</a:t>
            </a:r>
          </a:p>
        </p:txBody>
      </p:sp>
      <p:sp>
        <p:nvSpPr>
          <p:cNvPr id="22" name="TextBox 21">
            <a:extLst>
              <a:ext uri="{FF2B5EF4-FFF2-40B4-BE49-F238E27FC236}">
                <a16:creationId xmlns:a16="http://schemas.microsoft.com/office/drawing/2014/main" id="{2F56921A-8C77-4143-A1A4-8B4F4A30B7C2}"/>
              </a:ext>
            </a:extLst>
          </p:cNvPr>
          <p:cNvSpPr txBox="1"/>
          <p:nvPr/>
        </p:nvSpPr>
        <p:spPr>
          <a:xfrm>
            <a:off x="5205393" y="1663930"/>
            <a:ext cx="2274856" cy="984885"/>
          </a:xfrm>
          <a:prstGeom prst="rect">
            <a:avLst/>
          </a:prstGeom>
          <a:noFill/>
        </p:spPr>
        <p:txBody>
          <a:bodyPr wrap="square" rtlCol="0">
            <a:spAutoFit/>
          </a:bodyPr>
          <a:lstStyle/>
          <a:p>
            <a:r>
              <a:rPr lang="en-GB" sz="1400" b="1" dirty="0">
                <a:solidFill>
                  <a:srgbClr val="B00D23"/>
                </a:solidFill>
                <a:hlinkClick r:id="rId14" action="ppaction://hlinksldjump"/>
              </a:rPr>
              <a:t>Smart Energy</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Smart grids</a:t>
            </a:r>
          </a:p>
          <a:p>
            <a:pPr marL="171450" indent="-171450">
              <a:buClr>
                <a:srgbClr val="B00D23"/>
              </a:buClr>
              <a:buFont typeface="Wingdings" panose="05000000000000000000" pitchFamily="2" charset="2"/>
              <a:buChar char="§"/>
            </a:pPr>
            <a:r>
              <a:rPr lang="en-GB" sz="1100" dirty="0"/>
              <a:t>Flexible energy distribution</a:t>
            </a:r>
          </a:p>
          <a:p>
            <a:pPr marL="171450" indent="-171450">
              <a:buClr>
                <a:srgbClr val="B00D23"/>
              </a:buClr>
              <a:buFont typeface="Wingdings" panose="05000000000000000000" pitchFamily="2" charset="2"/>
              <a:buChar char="§"/>
            </a:pPr>
            <a:r>
              <a:rPr lang="en-GB" sz="1100" dirty="0"/>
              <a:t>Renewable energy</a:t>
            </a:r>
          </a:p>
          <a:p>
            <a:pPr marL="171450" indent="-171450">
              <a:buClr>
                <a:srgbClr val="B00D23"/>
              </a:buClr>
              <a:buFont typeface="Wingdings" panose="05000000000000000000" pitchFamily="2" charset="2"/>
              <a:buChar char="§"/>
            </a:pPr>
            <a:r>
              <a:rPr lang="en-GB" sz="1100" dirty="0"/>
              <a:t>Vehicle-to-Grid technology</a:t>
            </a:r>
          </a:p>
        </p:txBody>
      </p:sp>
      <p:sp>
        <p:nvSpPr>
          <p:cNvPr id="23" name="TextBox 22">
            <a:extLst>
              <a:ext uri="{FF2B5EF4-FFF2-40B4-BE49-F238E27FC236}">
                <a16:creationId xmlns:a16="http://schemas.microsoft.com/office/drawing/2014/main" id="{7AC38774-9741-407C-8FBC-588286235CC2}"/>
              </a:ext>
            </a:extLst>
          </p:cNvPr>
          <p:cNvSpPr txBox="1"/>
          <p:nvPr/>
        </p:nvSpPr>
        <p:spPr>
          <a:xfrm>
            <a:off x="6792273" y="2779035"/>
            <a:ext cx="2518817" cy="984885"/>
          </a:xfrm>
          <a:prstGeom prst="rect">
            <a:avLst/>
          </a:prstGeom>
          <a:noFill/>
        </p:spPr>
        <p:txBody>
          <a:bodyPr wrap="square" rtlCol="0">
            <a:spAutoFit/>
          </a:bodyPr>
          <a:lstStyle/>
          <a:p>
            <a:r>
              <a:rPr lang="en-GB" sz="1400" b="1" dirty="0">
                <a:solidFill>
                  <a:srgbClr val="B00D23"/>
                </a:solidFill>
                <a:hlinkClick r:id="rId15" action="ppaction://hlinksldjump"/>
              </a:rPr>
              <a:t>Smart Buildings &amp; Housing</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Energy efficiency</a:t>
            </a:r>
          </a:p>
          <a:p>
            <a:pPr marL="171450" indent="-171450">
              <a:buClr>
                <a:srgbClr val="B00D23"/>
              </a:buClr>
              <a:buFont typeface="Wingdings" panose="05000000000000000000" pitchFamily="2" charset="2"/>
              <a:buChar char="§"/>
            </a:pPr>
            <a:r>
              <a:rPr lang="en-GB" sz="1100" dirty="0"/>
              <a:t>High performance buildings</a:t>
            </a:r>
          </a:p>
          <a:p>
            <a:pPr marL="171450" indent="-171450">
              <a:buClr>
                <a:srgbClr val="B00D23"/>
              </a:buClr>
              <a:buFont typeface="Wingdings" panose="05000000000000000000" pitchFamily="2" charset="2"/>
              <a:buChar char="§"/>
            </a:pPr>
            <a:r>
              <a:rPr lang="en-GB" sz="1100" dirty="0"/>
              <a:t>Self learning appliances</a:t>
            </a:r>
          </a:p>
          <a:p>
            <a:pPr marL="171450" indent="-171450">
              <a:buClr>
                <a:srgbClr val="B00D23"/>
              </a:buClr>
              <a:buFont typeface="Wingdings" panose="05000000000000000000" pitchFamily="2" charset="2"/>
              <a:buChar char="§"/>
            </a:pPr>
            <a:r>
              <a:rPr lang="en-GB" sz="1100" dirty="0"/>
              <a:t>Innovative construction</a:t>
            </a:r>
          </a:p>
        </p:txBody>
      </p:sp>
      <p:sp>
        <p:nvSpPr>
          <p:cNvPr id="24" name="TextBox 23">
            <a:extLst>
              <a:ext uri="{FF2B5EF4-FFF2-40B4-BE49-F238E27FC236}">
                <a16:creationId xmlns:a16="http://schemas.microsoft.com/office/drawing/2014/main" id="{32321386-C7D4-4713-ACF5-DF6E76091B30}"/>
              </a:ext>
            </a:extLst>
          </p:cNvPr>
          <p:cNvSpPr txBox="1"/>
          <p:nvPr/>
        </p:nvSpPr>
        <p:spPr>
          <a:xfrm>
            <a:off x="6769073" y="4273735"/>
            <a:ext cx="3008463" cy="1154162"/>
          </a:xfrm>
          <a:prstGeom prst="rect">
            <a:avLst/>
          </a:prstGeom>
          <a:noFill/>
        </p:spPr>
        <p:txBody>
          <a:bodyPr wrap="square" rtlCol="0">
            <a:spAutoFit/>
          </a:bodyPr>
          <a:lstStyle/>
          <a:p>
            <a:r>
              <a:rPr lang="en-GB" sz="1400" b="1" dirty="0">
                <a:solidFill>
                  <a:srgbClr val="B00D23"/>
                </a:solidFill>
                <a:hlinkClick r:id="rId16" action="ppaction://hlinksldjump"/>
              </a:rPr>
              <a:t>Smart Infrastructure</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Internet of Things</a:t>
            </a:r>
          </a:p>
          <a:p>
            <a:pPr marL="171450" indent="-171450">
              <a:buClr>
                <a:srgbClr val="B00D23"/>
              </a:buClr>
              <a:buFont typeface="Wingdings" panose="05000000000000000000" pitchFamily="2" charset="2"/>
              <a:buChar char="§"/>
            </a:pPr>
            <a:r>
              <a:rPr lang="en-GB" sz="1100" dirty="0"/>
              <a:t>Improved public services</a:t>
            </a:r>
          </a:p>
          <a:p>
            <a:pPr marL="171450" indent="-171450">
              <a:buClr>
                <a:srgbClr val="B00D23"/>
              </a:buClr>
              <a:buFont typeface="Wingdings" panose="05000000000000000000" pitchFamily="2" charset="2"/>
              <a:buChar char="§"/>
            </a:pPr>
            <a:r>
              <a:rPr lang="en-GB" sz="1100" dirty="0"/>
              <a:t>Public safety and emergency management</a:t>
            </a:r>
          </a:p>
          <a:p>
            <a:pPr marL="171450" indent="-171450">
              <a:buClr>
                <a:srgbClr val="B00D23"/>
              </a:buClr>
              <a:buFont typeface="Wingdings" panose="05000000000000000000" pitchFamily="2" charset="2"/>
              <a:buChar char="§"/>
            </a:pPr>
            <a:r>
              <a:rPr lang="en-GB" sz="1100" dirty="0"/>
              <a:t>Evolving legacy systems</a:t>
            </a:r>
          </a:p>
          <a:p>
            <a:pPr marL="171450" indent="-171450">
              <a:buClr>
                <a:srgbClr val="B00D23"/>
              </a:buClr>
              <a:buFont typeface="Wingdings" panose="05000000000000000000" pitchFamily="2" charset="2"/>
              <a:buChar char="§"/>
            </a:pPr>
            <a:endParaRPr lang="en-GB" sz="1100" dirty="0"/>
          </a:p>
        </p:txBody>
      </p:sp>
      <p:sp>
        <p:nvSpPr>
          <p:cNvPr id="25" name="TextBox 24">
            <a:extLst>
              <a:ext uri="{FF2B5EF4-FFF2-40B4-BE49-F238E27FC236}">
                <a16:creationId xmlns:a16="http://schemas.microsoft.com/office/drawing/2014/main" id="{B1FC0C79-018A-4C36-959B-E76B52DEDEE2}"/>
              </a:ext>
            </a:extLst>
          </p:cNvPr>
          <p:cNvSpPr txBox="1"/>
          <p:nvPr/>
        </p:nvSpPr>
        <p:spPr>
          <a:xfrm>
            <a:off x="3892880" y="5762197"/>
            <a:ext cx="1970697" cy="984885"/>
          </a:xfrm>
          <a:prstGeom prst="rect">
            <a:avLst/>
          </a:prstGeom>
          <a:noFill/>
        </p:spPr>
        <p:txBody>
          <a:bodyPr wrap="square" rtlCol="0">
            <a:spAutoFit/>
          </a:bodyPr>
          <a:lstStyle/>
          <a:p>
            <a:r>
              <a:rPr lang="en-GB" sz="1400" b="1" dirty="0">
                <a:solidFill>
                  <a:srgbClr val="B00D23"/>
                </a:solidFill>
                <a:hlinkClick r:id="rId17" action="ppaction://hlinksldjump"/>
              </a:rPr>
              <a:t>Smart Governance</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Urban planning</a:t>
            </a:r>
          </a:p>
          <a:p>
            <a:pPr marL="171450" indent="-171450">
              <a:buClr>
                <a:srgbClr val="B00D23"/>
              </a:buClr>
              <a:buFont typeface="Wingdings" panose="05000000000000000000" pitchFamily="2" charset="2"/>
              <a:buChar char="§"/>
            </a:pPr>
            <a:r>
              <a:rPr lang="en-GB" sz="1100" dirty="0"/>
              <a:t>Citizen engagement</a:t>
            </a:r>
          </a:p>
          <a:p>
            <a:pPr marL="171450" indent="-171450">
              <a:buClr>
                <a:srgbClr val="B00D23"/>
              </a:buClr>
              <a:buFont typeface="Wingdings" panose="05000000000000000000" pitchFamily="2" charset="2"/>
              <a:buChar char="§"/>
            </a:pPr>
            <a:r>
              <a:rPr lang="en-GB" sz="1100" dirty="0"/>
              <a:t>Open data</a:t>
            </a:r>
          </a:p>
          <a:p>
            <a:pPr marL="171450" indent="-171450">
              <a:buClr>
                <a:srgbClr val="B00D23"/>
              </a:buClr>
              <a:buFont typeface="Wingdings" panose="05000000000000000000" pitchFamily="2" charset="2"/>
              <a:buChar char="§"/>
            </a:pPr>
            <a:r>
              <a:rPr lang="en-GB" sz="1100" dirty="0"/>
              <a:t>Efficient services</a:t>
            </a:r>
          </a:p>
        </p:txBody>
      </p:sp>
      <p:sp>
        <p:nvSpPr>
          <p:cNvPr id="26" name="TextBox 25">
            <a:extLst>
              <a:ext uri="{FF2B5EF4-FFF2-40B4-BE49-F238E27FC236}">
                <a16:creationId xmlns:a16="http://schemas.microsoft.com/office/drawing/2014/main" id="{E89585B5-3EF7-4AED-870D-218457E4430A}"/>
              </a:ext>
            </a:extLst>
          </p:cNvPr>
          <p:cNvSpPr txBox="1"/>
          <p:nvPr/>
        </p:nvSpPr>
        <p:spPr>
          <a:xfrm>
            <a:off x="376226" y="4335098"/>
            <a:ext cx="3008463" cy="984885"/>
          </a:xfrm>
          <a:prstGeom prst="rect">
            <a:avLst/>
          </a:prstGeom>
          <a:noFill/>
        </p:spPr>
        <p:txBody>
          <a:bodyPr wrap="square" rtlCol="0">
            <a:spAutoFit/>
          </a:bodyPr>
          <a:lstStyle/>
          <a:p>
            <a:r>
              <a:rPr lang="en-GB" sz="1400" b="1" dirty="0">
                <a:solidFill>
                  <a:srgbClr val="B00D23"/>
                </a:solidFill>
                <a:hlinkClick r:id="rId18" action="ppaction://hlinksldjump"/>
              </a:rPr>
              <a:t>Smart Mobility</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Intelligent Transport Solutions </a:t>
            </a:r>
          </a:p>
          <a:p>
            <a:pPr marL="171450" indent="-171450">
              <a:buClr>
                <a:srgbClr val="B00D23"/>
              </a:buClr>
              <a:buFont typeface="Wingdings" panose="05000000000000000000" pitchFamily="2" charset="2"/>
              <a:buChar char="§"/>
            </a:pPr>
            <a:r>
              <a:rPr lang="en-GB" sz="1100" dirty="0"/>
              <a:t>Mobility-as-a-Service</a:t>
            </a:r>
          </a:p>
          <a:p>
            <a:pPr marL="171450" indent="-171450">
              <a:buClr>
                <a:srgbClr val="B00D23"/>
              </a:buClr>
              <a:buFont typeface="Wingdings" panose="05000000000000000000" pitchFamily="2" charset="2"/>
              <a:buChar char="§"/>
            </a:pPr>
            <a:r>
              <a:rPr lang="en-GB" sz="1100" dirty="0"/>
              <a:t>Integrated Transport</a:t>
            </a:r>
          </a:p>
          <a:p>
            <a:pPr marL="171450" indent="-171450">
              <a:buClr>
                <a:srgbClr val="B00D23"/>
              </a:buClr>
              <a:buFont typeface="Wingdings" panose="05000000000000000000" pitchFamily="2" charset="2"/>
              <a:buChar char="§"/>
            </a:pPr>
            <a:r>
              <a:rPr lang="en-GB" sz="1100" dirty="0"/>
              <a:t>Data sharing</a:t>
            </a:r>
          </a:p>
        </p:txBody>
      </p:sp>
      <p:sp>
        <p:nvSpPr>
          <p:cNvPr id="27" name="TextBox 26">
            <a:extLst>
              <a:ext uri="{FF2B5EF4-FFF2-40B4-BE49-F238E27FC236}">
                <a16:creationId xmlns:a16="http://schemas.microsoft.com/office/drawing/2014/main" id="{58FDED92-882C-4025-A3A6-8E1DDF5DC924}"/>
              </a:ext>
            </a:extLst>
          </p:cNvPr>
          <p:cNvSpPr txBox="1"/>
          <p:nvPr/>
        </p:nvSpPr>
        <p:spPr>
          <a:xfrm>
            <a:off x="301475" y="2810227"/>
            <a:ext cx="3008463" cy="984885"/>
          </a:xfrm>
          <a:prstGeom prst="rect">
            <a:avLst/>
          </a:prstGeom>
          <a:noFill/>
        </p:spPr>
        <p:txBody>
          <a:bodyPr wrap="square" rtlCol="0">
            <a:spAutoFit/>
          </a:bodyPr>
          <a:lstStyle/>
          <a:p>
            <a:r>
              <a:rPr lang="en-GB" sz="1400" b="1" dirty="0">
                <a:solidFill>
                  <a:srgbClr val="B00D23"/>
                </a:solidFill>
                <a:hlinkClick r:id="rId19" action="ppaction://hlinksldjump"/>
              </a:rPr>
              <a:t>Smart Health</a:t>
            </a:r>
            <a:endParaRPr lang="en-GB" sz="1400" b="1" dirty="0">
              <a:solidFill>
                <a:srgbClr val="B00D23"/>
              </a:solidFill>
            </a:endParaRPr>
          </a:p>
          <a:p>
            <a:pPr marL="171450" indent="-171450">
              <a:buClr>
                <a:srgbClr val="B00D23"/>
              </a:buClr>
              <a:buFont typeface="Wingdings" panose="05000000000000000000" pitchFamily="2" charset="2"/>
              <a:buChar char="§"/>
            </a:pPr>
            <a:r>
              <a:rPr lang="en-GB" sz="1100" dirty="0"/>
              <a:t>Managing electronic records</a:t>
            </a:r>
          </a:p>
          <a:p>
            <a:pPr marL="171450" indent="-171450">
              <a:buClr>
                <a:srgbClr val="B00D23"/>
              </a:buClr>
              <a:buFont typeface="Wingdings" panose="05000000000000000000" pitchFamily="2" charset="2"/>
              <a:buChar char="§"/>
            </a:pPr>
            <a:r>
              <a:rPr lang="en-GB" sz="1100" dirty="0"/>
              <a:t>Smart hospitals</a:t>
            </a:r>
          </a:p>
          <a:p>
            <a:pPr marL="171450" indent="-171450">
              <a:buClr>
                <a:srgbClr val="B00D23"/>
              </a:buClr>
              <a:buFont typeface="Wingdings" panose="05000000000000000000" pitchFamily="2" charset="2"/>
              <a:buChar char="§"/>
            </a:pPr>
            <a:r>
              <a:rPr lang="en-GB" sz="1100" dirty="0"/>
              <a:t>Positive behaviour management</a:t>
            </a:r>
          </a:p>
          <a:p>
            <a:pPr marL="171450" indent="-171450">
              <a:buClr>
                <a:srgbClr val="B00D23"/>
              </a:buClr>
              <a:buFont typeface="Wingdings" panose="05000000000000000000" pitchFamily="2" charset="2"/>
              <a:buChar char="§"/>
            </a:pPr>
            <a:r>
              <a:rPr lang="en-GB" sz="1100" dirty="0"/>
              <a:t>Managing illness</a:t>
            </a:r>
          </a:p>
        </p:txBody>
      </p:sp>
      <p:cxnSp>
        <p:nvCxnSpPr>
          <p:cNvPr id="29" name="Straight Arrow Connector 28">
            <a:extLst>
              <a:ext uri="{FF2B5EF4-FFF2-40B4-BE49-F238E27FC236}">
                <a16:creationId xmlns:a16="http://schemas.microsoft.com/office/drawing/2014/main" id="{F6CFA620-7460-4DD8-A62F-9373204746FD}"/>
              </a:ext>
            </a:extLst>
          </p:cNvPr>
          <p:cNvCxnSpPr>
            <a:cxnSpLocks/>
          </p:cNvCxnSpPr>
          <p:nvPr/>
        </p:nvCxnSpPr>
        <p:spPr>
          <a:xfrm>
            <a:off x="3564719" y="3396431"/>
            <a:ext cx="630043" cy="24859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177C4E9-F09A-4E00-87FA-DCE08BA64614}"/>
              </a:ext>
            </a:extLst>
          </p:cNvPr>
          <p:cNvCxnSpPr>
            <a:cxnSpLocks/>
          </p:cNvCxnSpPr>
          <p:nvPr/>
        </p:nvCxnSpPr>
        <p:spPr>
          <a:xfrm>
            <a:off x="4695788" y="2708920"/>
            <a:ext cx="7190" cy="68751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CF1846-9442-4A90-A7CE-4336B3DB1D05}"/>
              </a:ext>
            </a:extLst>
          </p:cNvPr>
          <p:cNvCxnSpPr>
            <a:cxnSpLocks/>
          </p:cNvCxnSpPr>
          <p:nvPr/>
        </p:nvCxnSpPr>
        <p:spPr>
          <a:xfrm flipV="1">
            <a:off x="5196814" y="3396431"/>
            <a:ext cx="650697" cy="27194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37C3E2-37AF-49D4-B9D4-A8AD52F4C165}"/>
              </a:ext>
            </a:extLst>
          </p:cNvPr>
          <p:cNvCxnSpPr>
            <a:cxnSpLocks/>
          </p:cNvCxnSpPr>
          <p:nvPr/>
        </p:nvCxnSpPr>
        <p:spPr>
          <a:xfrm flipV="1">
            <a:off x="3484628" y="4226004"/>
            <a:ext cx="547661" cy="46156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FED51A-71AE-42EC-A0CB-24C26E86B092}"/>
              </a:ext>
            </a:extLst>
          </p:cNvPr>
          <p:cNvCxnSpPr>
            <a:cxnSpLocks/>
          </p:cNvCxnSpPr>
          <p:nvPr/>
        </p:nvCxnSpPr>
        <p:spPr>
          <a:xfrm>
            <a:off x="4729186" y="4440101"/>
            <a:ext cx="20856" cy="684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C81C46-9D84-422F-A023-2B2D73F0ABBB}"/>
              </a:ext>
            </a:extLst>
          </p:cNvPr>
          <p:cNvCxnSpPr>
            <a:cxnSpLocks/>
          </p:cNvCxnSpPr>
          <p:nvPr/>
        </p:nvCxnSpPr>
        <p:spPr>
          <a:xfrm>
            <a:off x="5378603" y="4255529"/>
            <a:ext cx="644585" cy="43203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721DF22-38D2-4958-BB75-A576BB3754AF}"/>
              </a:ext>
            </a:extLst>
          </p:cNvPr>
          <p:cNvSpPr txBox="1"/>
          <p:nvPr/>
        </p:nvSpPr>
        <p:spPr>
          <a:xfrm>
            <a:off x="568799" y="1141291"/>
            <a:ext cx="8827201" cy="430887"/>
          </a:xfrm>
          <a:prstGeom prst="rect">
            <a:avLst/>
          </a:prstGeom>
          <a:solidFill>
            <a:srgbClr val="DFD5C5"/>
          </a:solidFill>
        </p:spPr>
        <p:txBody>
          <a:bodyPr wrap="square" rtlCol="0">
            <a:spAutoFit/>
          </a:bodyPr>
          <a:lstStyle/>
          <a:p>
            <a:r>
              <a:rPr lang="en-GB" sz="1100" b="1" dirty="0"/>
              <a:t>The citizen is at the centre of the smart city ecosystem and any investment opportunity should be able to demonstrate the positive impact it will have on how citizens interact with their environment.</a:t>
            </a:r>
          </a:p>
        </p:txBody>
      </p:sp>
      <p:pic>
        <p:nvPicPr>
          <p:cNvPr id="7" name="Graphic 6" descr="Leaf">
            <a:extLst>
              <a:ext uri="{FF2B5EF4-FFF2-40B4-BE49-F238E27FC236}">
                <a16:creationId xmlns:a16="http://schemas.microsoft.com/office/drawing/2014/main" id="{1AF094CC-0ECE-41F8-9121-75ADFC6CF487}"/>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4238588" y="1765571"/>
            <a:ext cx="914400" cy="914400"/>
          </a:xfrm>
          <a:prstGeom prst="rect">
            <a:avLst/>
          </a:prstGeom>
        </p:spPr>
      </p:pic>
    </p:spTree>
    <p:extLst>
      <p:ext uri="{BB962C8B-B14F-4D97-AF65-F5344CB8AC3E}">
        <p14:creationId xmlns:p14="http://schemas.microsoft.com/office/powerpoint/2010/main" val="377820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There are opportunities in the UK across sectors</a:t>
            </a:r>
          </a:p>
        </p:txBody>
      </p:sp>
      <p:sp>
        <p:nvSpPr>
          <p:cNvPr id="22" name="Rectangle 21"/>
          <p:cNvSpPr/>
          <p:nvPr/>
        </p:nvSpPr>
        <p:spPr>
          <a:xfrm>
            <a:off x="553762" y="1074944"/>
            <a:ext cx="8776688" cy="461665"/>
          </a:xfrm>
          <a:prstGeom prst="rect">
            <a:avLst/>
          </a:prstGeom>
          <a:solidFill>
            <a:srgbClr val="E9E5DC"/>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dirty="0">
                <a:ln>
                  <a:noFill/>
                </a:ln>
                <a:solidFill>
                  <a:srgbClr val="1E1348"/>
                </a:solidFill>
                <a:effectLst/>
                <a:uLnTx/>
                <a:uFillTx/>
                <a:latin typeface="Arial" panose="020B0604020202020204" pitchFamily="34" charset="0"/>
                <a:ea typeface="+mn-ea"/>
                <a:cs typeface="Arial" panose="020B0604020202020204" pitchFamily="34" charset="0"/>
              </a:rPr>
              <a:t>Across the UK, companies and </a:t>
            </a:r>
            <a:r>
              <a:rPr lang="en-GB" sz="1200" b="1" dirty="0">
                <a:solidFill>
                  <a:srgbClr val="1E1348"/>
                </a:solidFill>
              </a:rPr>
              <a:t>cities</a:t>
            </a:r>
            <a:r>
              <a:rPr kumimoji="0" lang="en-GB" sz="1200" b="1" i="0" u="none" strike="noStrike" kern="1200" cap="none" spc="0" normalizeH="0" baseline="0" noProof="0" dirty="0">
                <a:ln>
                  <a:noFill/>
                </a:ln>
                <a:solidFill>
                  <a:srgbClr val="1E1348"/>
                </a:solidFill>
                <a:effectLst/>
                <a:uLnTx/>
                <a:uFillTx/>
                <a:latin typeface="Arial" panose="020B0604020202020204" pitchFamily="34" charset="0"/>
                <a:ea typeface="+mn-ea"/>
                <a:cs typeface="Arial" panose="020B0604020202020204" pitchFamily="34" charset="0"/>
              </a:rPr>
              <a:t> are developing and applying smart city solutions. </a:t>
            </a:r>
            <a:r>
              <a:rPr kumimoji="0" lang="en-GB" sz="1200" b="1" i="0" u="none" strike="noStrike" kern="1200" cap="none" spc="0" normalizeH="0" baseline="0" noProof="0" dirty="0">
                <a:ln>
                  <a:noFill/>
                </a:ln>
                <a:solidFill>
                  <a:srgbClr val="B00D23"/>
                </a:solidFill>
                <a:effectLst/>
                <a:uLnTx/>
                <a:uFillTx/>
                <a:latin typeface="Arial" panose="020B0604020202020204" pitchFamily="34" charset="0"/>
                <a:ea typeface="+mn-ea"/>
                <a:cs typeface="Arial" panose="020B0604020202020204" pitchFamily="34" charset="0"/>
              </a:rPr>
              <a:t>Click on the text in the boxes below (when in ‘slide-show’ mode) for examples of the type of work that is happening:</a:t>
            </a:r>
          </a:p>
        </p:txBody>
      </p:sp>
      <p:graphicFrame>
        <p:nvGraphicFramePr>
          <p:cNvPr id="4" name="Table 3"/>
          <p:cNvGraphicFramePr>
            <a:graphicFrameLocks noGrp="1"/>
          </p:cNvGraphicFramePr>
          <p:nvPr>
            <p:extLst>
              <p:ext uri="{D42A27DB-BD31-4B8C-83A1-F6EECF244321}">
                <p14:modId xmlns:p14="http://schemas.microsoft.com/office/powerpoint/2010/main" val="3756371032"/>
              </p:ext>
            </p:extLst>
          </p:nvPr>
        </p:nvGraphicFramePr>
        <p:xfrm>
          <a:off x="553762" y="1562109"/>
          <a:ext cx="8769818" cy="5120640"/>
        </p:xfrm>
        <a:graphic>
          <a:graphicData uri="http://schemas.openxmlformats.org/drawingml/2006/table">
            <a:tbl>
              <a:tblPr firstRow="1" bandRow="1">
                <a:tableStyleId>{5940675A-B579-460E-94D1-54222C63F5DA}</a:tableStyleId>
              </a:tblPr>
              <a:tblGrid>
                <a:gridCol w="1341422">
                  <a:extLst>
                    <a:ext uri="{9D8B030D-6E8A-4147-A177-3AD203B41FA5}">
                      <a16:colId xmlns:a16="http://schemas.microsoft.com/office/drawing/2014/main" val="20000"/>
                    </a:ext>
                  </a:extLst>
                </a:gridCol>
                <a:gridCol w="1172905">
                  <a:extLst>
                    <a:ext uri="{9D8B030D-6E8A-4147-A177-3AD203B41FA5}">
                      <a16:colId xmlns:a16="http://schemas.microsoft.com/office/drawing/2014/main" val="20001"/>
                    </a:ext>
                  </a:extLst>
                </a:gridCol>
                <a:gridCol w="1241584">
                  <a:extLst>
                    <a:ext uri="{9D8B030D-6E8A-4147-A177-3AD203B41FA5}">
                      <a16:colId xmlns:a16="http://schemas.microsoft.com/office/drawing/2014/main" val="20002"/>
                    </a:ext>
                  </a:extLst>
                </a:gridCol>
                <a:gridCol w="1251970">
                  <a:extLst>
                    <a:ext uri="{9D8B030D-6E8A-4147-A177-3AD203B41FA5}">
                      <a16:colId xmlns:a16="http://schemas.microsoft.com/office/drawing/2014/main" val="20003"/>
                    </a:ext>
                  </a:extLst>
                </a:gridCol>
                <a:gridCol w="1251970">
                  <a:extLst>
                    <a:ext uri="{9D8B030D-6E8A-4147-A177-3AD203B41FA5}">
                      <a16:colId xmlns:a16="http://schemas.microsoft.com/office/drawing/2014/main" val="20004"/>
                    </a:ext>
                  </a:extLst>
                </a:gridCol>
                <a:gridCol w="1251970">
                  <a:extLst>
                    <a:ext uri="{9D8B030D-6E8A-4147-A177-3AD203B41FA5}">
                      <a16:colId xmlns:a16="http://schemas.microsoft.com/office/drawing/2014/main" val="20005"/>
                    </a:ext>
                  </a:extLst>
                </a:gridCol>
                <a:gridCol w="1257997">
                  <a:extLst>
                    <a:ext uri="{9D8B030D-6E8A-4147-A177-3AD203B41FA5}">
                      <a16:colId xmlns:a16="http://schemas.microsoft.com/office/drawing/2014/main" val="20006"/>
                    </a:ext>
                  </a:extLst>
                </a:gridCol>
              </a:tblGrid>
              <a:tr h="405561">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2" action="ppaction://hlinksldjump"/>
                        </a:rPr>
                        <a:t>Smart Energy</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3" action="ppaction://hlinksldjump"/>
                        </a:rPr>
                        <a:t>Smart Buildings</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4" action="ppaction://hlinksldjump"/>
                        </a:rPr>
                        <a:t>Smart Infrastructure</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5" action="ppaction://hlinksldjump"/>
                        </a:rPr>
                        <a:t>Smart Governance</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6" action="ppaction://hlinksldjump"/>
                        </a:rPr>
                        <a:t>Smart Mobility</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dirty="0">
                          <a:solidFill>
                            <a:srgbClr val="1E1348"/>
                          </a:solidFill>
                          <a:hlinkClick r:id="rId7" action="ppaction://hlinksldjump"/>
                        </a:rPr>
                        <a:t>Smart Health</a:t>
                      </a:r>
                      <a:endParaRPr lang="en-GB" sz="1200" b="1" dirty="0">
                        <a:solidFill>
                          <a:srgbClr val="1E1348"/>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6000">
                <a:tc>
                  <a:txBody>
                    <a:bodyPr/>
                    <a:lstStyle/>
                    <a:p>
                      <a:r>
                        <a:rPr lang="en-GB" sz="1200" dirty="0"/>
                        <a:t>ICT Infrastructure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1" dirty="0">
                          <a:solidFill>
                            <a:srgbClr val="1E1348"/>
                          </a:solidFill>
                          <a:hlinkClick r:id="rId8" action="ppaction://hlinksldjump"/>
                        </a:rPr>
                        <a:t>OVO</a:t>
                      </a:r>
                      <a:r>
                        <a:rPr lang="en-GB" sz="1100" dirty="0">
                          <a:solidFill>
                            <a:srgbClr val="1E1348"/>
                          </a:solidFill>
                        </a:rPr>
                        <a:t>: smart technology for vehicle-2-grid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9" action="ppaction://hlinksldjump"/>
                        </a:rPr>
                        <a:t>Bristol</a:t>
                      </a:r>
                      <a:r>
                        <a:rPr lang="en-GB" sz="1100" dirty="0">
                          <a:solidFill>
                            <a:srgbClr val="1E1348"/>
                          </a:solidFill>
                        </a:rPr>
                        <a:t>: a leading smart city testbed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10" action="ppaction://hlinksldjump"/>
                        </a:rPr>
                        <a:t>Milton Keynes</a:t>
                      </a:r>
                      <a:r>
                        <a:rPr lang="en-GB" sz="1100" dirty="0">
                          <a:solidFill>
                            <a:srgbClr val="1E1348"/>
                          </a:solidFill>
                        </a:rPr>
                        <a:t>: real-time traffic flows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6000">
                <a:tc>
                  <a:txBody>
                    <a:bodyPr/>
                    <a:lstStyle/>
                    <a:p>
                      <a:r>
                        <a:rPr lang="en-GB" sz="1200" dirty="0"/>
                        <a:t>Geospatial technology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11" action="ppaction://hlinksldjump"/>
                        </a:rPr>
                        <a:t>York</a:t>
                      </a:r>
                      <a:r>
                        <a:rPr lang="en-GB" sz="1100" dirty="0">
                          <a:solidFill>
                            <a:srgbClr val="1E1348"/>
                          </a:solidFill>
                        </a:rPr>
                        <a:t>: Drones for emergency response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r>
                        <a:rPr lang="en-GB" sz="1100" b="1" dirty="0">
                          <a:solidFill>
                            <a:srgbClr val="1E1348"/>
                          </a:solidFill>
                          <a:hlinkClick r:id="rId12" action="ppaction://hlinksldjump"/>
                        </a:rPr>
                        <a:t>Edinburgh</a:t>
                      </a:r>
                      <a:r>
                        <a:rPr lang="en-GB" sz="1100" dirty="0">
                          <a:solidFill>
                            <a:srgbClr val="1E1348"/>
                          </a:solidFill>
                        </a:rPr>
                        <a:t>: open data for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6638846"/>
                  </a:ext>
                </a:extLst>
              </a:tr>
              <a:tr h="576000">
                <a:tc>
                  <a:txBody>
                    <a:bodyPr/>
                    <a:lstStyle/>
                    <a:p>
                      <a:r>
                        <a:rPr lang="en-GB" sz="1200" dirty="0"/>
                        <a:t>Sensors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solidFill>
                            <a:srgbClr val="1E1348"/>
                          </a:solidFill>
                          <a:hlinkClick r:id="rId13" action="ppaction://hlinksldjump"/>
                        </a:rPr>
                        <a:t>Cornwal</a:t>
                      </a:r>
                      <a:r>
                        <a:rPr lang="en-GB" sz="1100" dirty="0">
                          <a:solidFill>
                            <a:srgbClr val="1E1348"/>
                          </a:solidFill>
                          <a:hlinkClick r:id="rId13" action="ppaction://hlinksldjump"/>
                        </a:rPr>
                        <a:t>l</a:t>
                      </a:r>
                      <a:r>
                        <a:rPr lang="en-GB" sz="1100" dirty="0">
                          <a:solidFill>
                            <a:srgbClr val="1E1348"/>
                          </a:solidFill>
                        </a:rPr>
                        <a:t>: sensors redesign homes for health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E1348"/>
                          </a:solidFill>
                          <a:effectLst/>
                          <a:uLnTx/>
                          <a:uFillTx/>
                          <a:latin typeface="+mn-lt"/>
                          <a:ea typeface="+mn-ea"/>
                          <a:cs typeface="+mn-cs"/>
                          <a:hlinkClick r:id="rId14" action="ppaction://hlinksldjump"/>
                        </a:rPr>
                        <a:t>Telensa</a:t>
                      </a:r>
                      <a:r>
                        <a:rPr kumimoji="0" lang="en-GB" sz="1100" b="0" i="0" u="none" strike="noStrike" kern="1200" cap="none" spc="0" normalizeH="0" baseline="0" noProof="0" dirty="0">
                          <a:ln>
                            <a:noFill/>
                          </a:ln>
                          <a:solidFill>
                            <a:srgbClr val="1E1348"/>
                          </a:solidFill>
                          <a:effectLst/>
                          <a:uLnTx/>
                          <a:uFillTx/>
                          <a:latin typeface="+mn-lt"/>
                          <a:ea typeface="+mn-ea"/>
                          <a:cs typeface="+mn-cs"/>
                        </a:rPr>
                        <a:t>: Protecting sensor data</a:t>
                      </a:r>
                    </a:p>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15" action="ppaction://hlinksldjump"/>
                        </a:rPr>
                        <a:t>Belfast</a:t>
                      </a:r>
                      <a:r>
                        <a:rPr lang="en-GB" sz="1100" dirty="0">
                          <a:solidFill>
                            <a:srgbClr val="1E1348"/>
                          </a:solidFill>
                        </a:rPr>
                        <a:t>: crowd-sourcing data for better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6000">
                <a:tc>
                  <a:txBody>
                    <a:bodyPr/>
                    <a:lstStyle/>
                    <a:p>
                      <a:r>
                        <a:rPr lang="en-GB" sz="1200" dirty="0"/>
                        <a:t>Internet of Things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100" b="1" dirty="0">
                          <a:solidFill>
                            <a:srgbClr val="1E1348"/>
                          </a:solidFill>
                          <a:hlinkClick r:id="rId16" action="ppaction://hlinksldjump"/>
                        </a:rPr>
                        <a:t>Nottingham</a:t>
                      </a:r>
                      <a:r>
                        <a:rPr lang="en-GB" sz="1100" dirty="0">
                          <a:solidFill>
                            <a:srgbClr val="1E1348"/>
                          </a:solidFill>
                        </a:rPr>
                        <a:t>: leading smart energy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1E1348"/>
                          </a:solidFill>
                          <a:effectLst/>
                          <a:uLnTx/>
                          <a:uFillTx/>
                          <a:latin typeface="+mn-lt"/>
                          <a:ea typeface="+mn-ea"/>
                          <a:cs typeface="+mn-cs"/>
                          <a:hlinkClick r:id="rId17" action="ppaction://hlinksldjump"/>
                        </a:rPr>
                        <a:t>Block Dox</a:t>
                      </a:r>
                      <a:r>
                        <a:rPr kumimoji="0" lang="en-GB" sz="1100" b="0" i="0" u="none" strike="noStrike" kern="1200" cap="none" spc="0" normalizeH="0" baseline="0" noProof="0" dirty="0">
                          <a:ln>
                            <a:noFill/>
                          </a:ln>
                          <a:solidFill>
                            <a:srgbClr val="1E1348"/>
                          </a:solidFill>
                          <a:effectLst/>
                          <a:uLnTx/>
                          <a:uFillTx/>
                          <a:latin typeface="+mn-lt"/>
                          <a:ea typeface="+mn-ea"/>
                          <a:cs typeface="+mn-cs"/>
                        </a:rPr>
                        <a:t>: Growing UK startup company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18" action="ppaction://hlinksldjump"/>
                        </a:rPr>
                        <a:t>D4SC</a:t>
                      </a:r>
                      <a:r>
                        <a:rPr lang="en-GB" sz="1100" dirty="0">
                          <a:solidFill>
                            <a:srgbClr val="1E1348"/>
                          </a:solidFill>
                        </a:rPr>
                        <a:t>: engaging citizens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r>
                        <a:rPr lang="en-GB" sz="1100" b="1" dirty="0">
                          <a:solidFill>
                            <a:srgbClr val="1E1348"/>
                          </a:solidFill>
                          <a:hlinkClick r:id="rId19" action="ppaction://hlinksldjump"/>
                        </a:rPr>
                        <a:t>Whim</a:t>
                      </a:r>
                      <a:r>
                        <a:rPr lang="en-GB" sz="1100" dirty="0">
                          <a:solidFill>
                            <a:srgbClr val="1E1348"/>
                          </a:solidFill>
                        </a:rPr>
                        <a:t>: integrating transport app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solidFill>
                            <a:srgbClr val="1E1348"/>
                          </a:solidFill>
                          <a:hlinkClick r:id="rId20" action="ppaction://hlinksldjump"/>
                        </a:rPr>
                        <a:t>Brighton</a:t>
                      </a:r>
                      <a:r>
                        <a:rPr lang="en-GB" sz="1100" dirty="0">
                          <a:solidFill>
                            <a:srgbClr val="1E1348"/>
                          </a:solidFill>
                        </a:rPr>
                        <a:t>: living labs for health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extLst>
                  <a:ext uri="{0D108BD9-81ED-4DB2-BD59-A6C34878D82A}">
                    <a16:rowId xmlns:a16="http://schemas.microsoft.com/office/drawing/2014/main" val="3676953048"/>
                  </a:ext>
                </a:extLst>
              </a:tr>
              <a:tr h="576000">
                <a:tc>
                  <a:txBody>
                    <a:bodyPr/>
                    <a:lstStyle/>
                    <a:p>
                      <a:r>
                        <a:rPr lang="en-GB" sz="1200" dirty="0"/>
                        <a:t>Data analytics &amp; 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solidFill>
                            <a:srgbClr val="1E1348"/>
                          </a:solidFill>
                          <a:hlinkClick r:id="rId21" action="ppaction://hlinksldjump"/>
                        </a:rPr>
                        <a:t>Leicester</a:t>
                      </a:r>
                      <a:r>
                        <a:rPr lang="en-GB" sz="1100" dirty="0">
                          <a:solidFill>
                            <a:srgbClr val="1E1348"/>
                          </a:solidFill>
                        </a:rPr>
                        <a:t>: Partnership cuts energy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r>
                        <a:rPr lang="en-GB" sz="1100" b="1" dirty="0">
                          <a:solidFill>
                            <a:srgbClr val="1E1348"/>
                          </a:solidFill>
                          <a:hlinkClick r:id="rId22" action="ppaction://hlinksldjump"/>
                        </a:rPr>
                        <a:t>Newcastle</a:t>
                      </a:r>
                      <a:r>
                        <a:rPr lang="en-GB" sz="1100" dirty="0">
                          <a:solidFill>
                            <a:srgbClr val="1E1348"/>
                          </a:solidFill>
                        </a:rPr>
                        <a:t>: Better decision making with analytics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23" action="ppaction://hlinksldjump"/>
                        </a:rPr>
                        <a:t>Leeds University</a:t>
                      </a:r>
                      <a:r>
                        <a:rPr lang="en-GB" sz="1100" dirty="0">
                          <a:solidFill>
                            <a:srgbClr val="1E1348"/>
                          </a:solidFill>
                        </a:rPr>
                        <a:t>: test pedestrian influence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r>
                        <a:rPr lang="en-GB" sz="1100" b="1" dirty="0">
                          <a:solidFill>
                            <a:srgbClr val="1E1348"/>
                          </a:solidFill>
                          <a:hlinkClick r:id="rId24" action="ppaction://hlinksldjump"/>
                        </a:rPr>
                        <a:t>Leeds</a:t>
                      </a:r>
                      <a:r>
                        <a:rPr lang="en-GB" sz="1100" dirty="0">
                          <a:solidFill>
                            <a:srgbClr val="1E1348"/>
                          </a:solidFill>
                        </a:rPr>
                        <a:t>: open data 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extLst>
                  <a:ext uri="{0D108BD9-81ED-4DB2-BD59-A6C34878D82A}">
                    <a16:rowId xmlns:a16="http://schemas.microsoft.com/office/drawing/2014/main" val="10003"/>
                  </a:ext>
                </a:extLst>
              </a:tr>
              <a:tr h="576000">
                <a:tc>
                  <a:txBody>
                    <a:bodyPr/>
                    <a:lstStyle/>
                    <a:p>
                      <a:r>
                        <a:rPr lang="en-GB" sz="1200" dirty="0"/>
                        <a:t>Automation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25" action="ppaction://hlinksldjump"/>
                        </a:rPr>
                        <a:t>Bibliotheca</a:t>
                      </a:r>
                      <a:r>
                        <a:rPr lang="en-GB" sz="1100" dirty="0">
                          <a:solidFill>
                            <a:srgbClr val="1E1348"/>
                          </a:solidFill>
                        </a:rPr>
                        <a:t>: automating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26" action="ppaction://hlinksldjump"/>
                        </a:rPr>
                        <a:t>IBM</a:t>
                      </a:r>
                      <a:r>
                        <a:rPr lang="en-GB" sz="1100" dirty="0">
                          <a:solidFill>
                            <a:srgbClr val="1E1348"/>
                          </a:solidFill>
                        </a:rPr>
                        <a:t>: World’s 1</a:t>
                      </a:r>
                      <a:r>
                        <a:rPr lang="en-GB" sz="1100" baseline="30000" dirty="0">
                          <a:solidFill>
                            <a:srgbClr val="1E1348"/>
                          </a:solidFill>
                        </a:rPr>
                        <a:t>st</a:t>
                      </a:r>
                      <a:r>
                        <a:rPr lang="en-GB" sz="1100" dirty="0">
                          <a:solidFill>
                            <a:srgbClr val="1E1348"/>
                          </a:solidFill>
                        </a:rPr>
                        <a:t> living hospital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extLst>
                  <a:ext uri="{0D108BD9-81ED-4DB2-BD59-A6C34878D82A}">
                    <a16:rowId xmlns:a16="http://schemas.microsoft.com/office/drawing/2014/main" val="10004"/>
                  </a:ext>
                </a:extLst>
              </a:tr>
              <a:tr h="576000">
                <a:tc>
                  <a:txBody>
                    <a:bodyPr/>
                    <a:lstStyle/>
                    <a:p>
                      <a:r>
                        <a:rPr lang="en-GB" sz="1200" dirty="0"/>
                        <a:t>Blockchain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100" b="1" dirty="0">
                          <a:solidFill>
                            <a:srgbClr val="1E1348"/>
                          </a:solidFill>
                          <a:hlinkClick r:id="rId27" action="ppaction://hlinksldjump"/>
                        </a:rPr>
                        <a:t>Verv</a:t>
                      </a:r>
                      <a:r>
                        <a:rPr lang="en-GB" sz="1100" dirty="0">
                          <a:solidFill>
                            <a:srgbClr val="1E1348"/>
                          </a:solidFill>
                        </a:rPr>
                        <a:t>: peer-to-peer trading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100" b="1" dirty="0">
                          <a:solidFill>
                            <a:srgbClr val="1E1348"/>
                          </a:solidFill>
                          <a:hlinkClick r:id="rId28" action="ppaction://hlinksldjump"/>
                        </a:rPr>
                        <a:t>Share&amp;Charge</a:t>
                      </a:r>
                      <a:r>
                        <a:rPr lang="en-GB" sz="1100" dirty="0">
                          <a:solidFill>
                            <a:srgbClr val="1E1348"/>
                          </a:solidFill>
                        </a:rPr>
                        <a:t>: seamless EV charging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5C5"/>
                    </a:solidFill>
                  </a:tcPr>
                </a:tc>
                <a:tc>
                  <a:txBody>
                    <a:bodyPr/>
                    <a:lstStyle/>
                    <a:p>
                      <a:endParaRPr lang="en-GB" sz="1100" dirty="0">
                        <a:solidFill>
                          <a:srgbClr val="1E13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402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3BA7-7DBB-4E16-887F-0598A46766F6}"/>
              </a:ext>
            </a:extLst>
          </p:cNvPr>
          <p:cNvSpPr>
            <a:spLocks noGrp="1"/>
          </p:cNvSpPr>
          <p:nvPr>
            <p:ph type="title"/>
          </p:nvPr>
        </p:nvSpPr>
        <p:spPr/>
        <p:txBody>
          <a:bodyPr/>
          <a:lstStyle/>
          <a:p>
            <a:r>
              <a:rPr lang="en-GB" dirty="0"/>
              <a:t>Smart energy</a:t>
            </a:r>
          </a:p>
        </p:txBody>
      </p:sp>
      <p:sp>
        <p:nvSpPr>
          <p:cNvPr id="3" name="Content Placeholder 2">
            <a:extLst>
              <a:ext uri="{FF2B5EF4-FFF2-40B4-BE49-F238E27FC236}">
                <a16:creationId xmlns:a16="http://schemas.microsoft.com/office/drawing/2014/main" id="{676810A6-3E41-497A-94DF-32A6AB0994EF}"/>
              </a:ext>
            </a:extLst>
          </p:cNvPr>
          <p:cNvSpPr>
            <a:spLocks noGrp="1"/>
          </p:cNvSpPr>
          <p:nvPr>
            <p:ph sz="half" idx="1"/>
          </p:nvPr>
        </p:nvSpPr>
        <p:spPr>
          <a:xfrm>
            <a:off x="568800" y="1341438"/>
            <a:ext cx="4320000" cy="5183906"/>
          </a:xfrm>
        </p:spPr>
        <p:txBody>
          <a:bodyPr/>
          <a:lstStyle/>
          <a:p>
            <a:r>
              <a:rPr lang="en-GB" dirty="0">
                <a:solidFill>
                  <a:srgbClr val="B00D23"/>
                </a:solidFill>
              </a:rPr>
              <a:t>Overview</a:t>
            </a:r>
          </a:p>
          <a:p>
            <a:r>
              <a:rPr lang="en-GB" sz="1100" b="0" dirty="0"/>
              <a:t>Smart energy is linked to the need for greater use of low carbon sources of energy, either through generation or better use of energy. For example, residential and commercial buildings in smart cities can be made more energy efficient though improved construction techniques, new business models, and innovative use of energy data. </a:t>
            </a:r>
          </a:p>
          <a:p>
            <a:endParaRPr lang="en-GB" sz="1100" b="0" dirty="0"/>
          </a:p>
          <a:p>
            <a:r>
              <a:rPr lang="en-GB" sz="1100" b="0" dirty="0"/>
              <a:t>Smart cities have also seen the growth of “prosumers” where low carbon energy is generated at a local level and fed back into the national network.</a:t>
            </a:r>
          </a:p>
          <a:p>
            <a:endParaRPr lang="en-GB" dirty="0"/>
          </a:p>
          <a:p>
            <a:pPr marL="171450" indent="-171450">
              <a:buClr>
                <a:schemeClr val="accent1"/>
              </a:buClr>
              <a:buFont typeface="Wingdings" panose="05000000000000000000" pitchFamily="2" charset="2"/>
              <a:buChar char="§"/>
            </a:pPr>
            <a:endParaRPr lang="en-GB" sz="1100" b="0" dirty="0"/>
          </a:p>
        </p:txBody>
      </p:sp>
      <p:sp>
        <p:nvSpPr>
          <p:cNvPr id="4" name="Content Placeholder 3">
            <a:extLst>
              <a:ext uri="{FF2B5EF4-FFF2-40B4-BE49-F238E27FC236}">
                <a16:creationId xmlns:a16="http://schemas.microsoft.com/office/drawing/2014/main" id="{9C79FFDB-45BB-4230-8A05-39B9BCD98335}"/>
              </a:ext>
            </a:extLst>
          </p:cNvPr>
          <p:cNvSpPr>
            <a:spLocks noGrp="1"/>
          </p:cNvSpPr>
          <p:nvPr>
            <p:ph sz="half" idx="2"/>
          </p:nvPr>
        </p:nvSpPr>
        <p:spPr>
          <a:xfrm>
            <a:off x="5104800" y="1341438"/>
            <a:ext cx="4320000" cy="4607842"/>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0"/>
            <a:endParaRPr lang="en-GB" sz="1100" b="0" dirty="0">
              <a:solidFill>
                <a:srgbClr val="1E1348"/>
              </a:solidFill>
            </a:endParaRPr>
          </a:p>
          <a:p>
            <a:pPr lvl="0"/>
            <a:endParaRPr lang="en-GB" dirty="0"/>
          </a:p>
        </p:txBody>
      </p:sp>
      <p:pic>
        <p:nvPicPr>
          <p:cNvPr id="6" name="Picture 5">
            <a:extLst>
              <a:ext uri="{FF2B5EF4-FFF2-40B4-BE49-F238E27FC236}">
                <a16:creationId xmlns:a16="http://schemas.microsoft.com/office/drawing/2014/main" id="{87898639-CC11-42FE-BF50-585F966C05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800" y="3340819"/>
            <a:ext cx="4204301" cy="2608461"/>
          </a:xfrm>
          <a:prstGeom prst="rect">
            <a:avLst/>
          </a:prstGeom>
        </p:spPr>
      </p:pic>
      <p:sp>
        <p:nvSpPr>
          <p:cNvPr id="7" name="Rectangle 6">
            <a:extLst>
              <a:ext uri="{FF2B5EF4-FFF2-40B4-BE49-F238E27FC236}">
                <a16:creationId xmlns:a16="http://schemas.microsoft.com/office/drawing/2014/main" id="{6B53E162-0EE1-4949-98F9-BD7EFEBF40B1}"/>
              </a:ext>
            </a:extLst>
          </p:cNvPr>
          <p:cNvSpPr/>
          <p:nvPr/>
        </p:nvSpPr>
        <p:spPr>
          <a:xfrm>
            <a:off x="5011200" y="1341438"/>
            <a:ext cx="4413600" cy="3793346"/>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Opportunities in the UK</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Clean Growth sits at the heart of the UK’s Industrial Strategy and the government’s Clean Growth Strategy </a:t>
            </a:r>
            <a:r>
              <a:rPr lang="en-GB" sz="1100" b="1" kern="0" dirty="0">
                <a:solidFill>
                  <a:srgbClr val="1E1348"/>
                </a:solidFill>
                <a:latin typeface="Arial"/>
                <a:cs typeface="Arial"/>
              </a:rPr>
              <a:t>provides £2.5 billion for investment to support low carbon innovation</a:t>
            </a:r>
            <a:r>
              <a:rPr lang="en-GB" sz="1100" kern="0" dirty="0">
                <a:solidFill>
                  <a:srgbClr val="1E1348"/>
                </a:solidFill>
                <a:latin typeface="Arial"/>
                <a:cs typeface="Arial"/>
              </a:rPr>
              <a:t> up to 2021.</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The 2017 Upgrading Our Energy System strategy shows how the Government are working with industry to deliver a smarter, more flexible energy system by </a:t>
            </a:r>
            <a:r>
              <a:rPr lang="en-GB" sz="1100" b="1" kern="0" dirty="0">
                <a:solidFill>
                  <a:srgbClr val="1E1348"/>
                </a:solidFill>
                <a:latin typeface="Arial"/>
                <a:cs typeface="Arial"/>
              </a:rPr>
              <a:t>removing barriers to smart technologies</a:t>
            </a:r>
            <a:r>
              <a:rPr lang="en-GB" sz="1100" kern="0" dirty="0">
                <a:solidFill>
                  <a:srgbClr val="1E1348"/>
                </a:solidFill>
                <a:latin typeface="Arial"/>
                <a:cs typeface="Arial"/>
              </a:rPr>
              <a:t> and </a:t>
            </a:r>
            <a:r>
              <a:rPr lang="en-GB" sz="1100" b="1" kern="0" dirty="0">
                <a:solidFill>
                  <a:srgbClr val="1E1348"/>
                </a:solidFill>
                <a:latin typeface="Arial"/>
                <a:cs typeface="Arial"/>
              </a:rPr>
              <a:t>developing smarter business models</a:t>
            </a:r>
            <a:r>
              <a:rPr lang="en-GB" sz="1100" kern="0" dirty="0">
                <a:solidFill>
                  <a:srgbClr val="1E1348"/>
                </a:solidFill>
                <a:latin typeface="Arial"/>
                <a:cs typeface="Arial"/>
              </a:rPr>
              <a:t>.</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UK Energy companies invest </a:t>
            </a:r>
            <a:r>
              <a:rPr lang="en-GB" sz="1100" b="1" kern="0" dirty="0">
                <a:solidFill>
                  <a:srgbClr val="1E1348"/>
                </a:solidFill>
                <a:latin typeface="Arial"/>
                <a:cs typeface="Arial"/>
              </a:rPr>
              <a:t>£90m per year on innovation partnerships </a:t>
            </a:r>
            <a:r>
              <a:rPr lang="en-GB" sz="1100" kern="0" dirty="0">
                <a:solidFill>
                  <a:srgbClr val="1E1348"/>
                </a:solidFill>
                <a:latin typeface="Arial"/>
                <a:cs typeface="Arial"/>
              </a:rPr>
              <a:t>to develop new technologies.</a:t>
            </a:r>
          </a:p>
          <a:p>
            <a:pPr marL="171450" lvl="0" indent="-171450" eaLnBrk="1" hangingPunct="1">
              <a:spcBef>
                <a:spcPts val="0"/>
              </a:spcBef>
              <a:spcAft>
                <a:spcPts val="300"/>
              </a:spcAft>
              <a:buClr>
                <a:srgbClr val="B00D23"/>
              </a:buClr>
              <a:buFont typeface="Wingdings" panose="05000000000000000000" pitchFamily="2" charset="2"/>
              <a:buChar char="§"/>
            </a:pPr>
            <a:r>
              <a:rPr lang="en-GB" sz="1100" b="1" kern="0" dirty="0">
                <a:solidFill>
                  <a:srgbClr val="1E1348"/>
                </a:solidFill>
                <a:latin typeface="Arial"/>
                <a:cs typeface="Arial"/>
              </a:rPr>
              <a:t>Open Network Projects </a:t>
            </a:r>
            <a:r>
              <a:rPr lang="en-GB" sz="1100" kern="0" dirty="0">
                <a:solidFill>
                  <a:srgbClr val="1E1348"/>
                </a:solidFill>
                <a:latin typeface="Arial"/>
                <a:cs typeface="Arial"/>
              </a:rPr>
              <a:t>across the UK are using a smart energy approach to transform how different networks are managed and work together in a more flexible way.</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The Government has a target to offer a smart meter to every home in Great Britain by 2020 to allow for </a:t>
            </a:r>
            <a:r>
              <a:rPr lang="en-GB" sz="1100" b="1" kern="0" dirty="0">
                <a:solidFill>
                  <a:srgbClr val="1E1348"/>
                </a:solidFill>
                <a:latin typeface="Arial"/>
                <a:cs typeface="Arial"/>
              </a:rPr>
              <a:t>real-time information sharing</a:t>
            </a:r>
            <a:r>
              <a:rPr lang="en-GB" sz="1100" kern="0" dirty="0">
                <a:solidFill>
                  <a:srgbClr val="1E1348"/>
                </a:solidFill>
                <a:latin typeface="Arial"/>
                <a:cs typeface="Arial"/>
              </a:rPr>
              <a:t>.</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New technologies in </a:t>
            </a:r>
            <a:r>
              <a:rPr lang="en-GB" sz="1100" b="1" kern="0" dirty="0">
                <a:solidFill>
                  <a:srgbClr val="1E1348"/>
                </a:solidFill>
                <a:latin typeface="Arial"/>
                <a:cs typeface="Arial"/>
              </a:rPr>
              <a:t>energy storage </a:t>
            </a:r>
            <a:r>
              <a:rPr lang="en-GB" sz="1100" kern="0" dirty="0">
                <a:solidFill>
                  <a:srgbClr val="1E1348"/>
                </a:solidFill>
                <a:latin typeface="Arial"/>
                <a:cs typeface="Arial"/>
              </a:rPr>
              <a:t>and </a:t>
            </a:r>
            <a:r>
              <a:rPr lang="en-GB" sz="1100" b="1" kern="0" dirty="0">
                <a:solidFill>
                  <a:srgbClr val="1E1348"/>
                </a:solidFill>
                <a:latin typeface="Arial"/>
                <a:cs typeface="Arial"/>
              </a:rPr>
              <a:t>low carbon generation </a:t>
            </a:r>
            <a:r>
              <a:rPr lang="en-GB" sz="1100" kern="0" dirty="0">
                <a:solidFill>
                  <a:srgbClr val="1E1348"/>
                </a:solidFill>
                <a:latin typeface="Arial"/>
                <a:cs typeface="Arial"/>
              </a:rPr>
              <a:t>are in demand across the UK energy system.</a:t>
            </a:r>
          </a:p>
          <a:p>
            <a:pPr marL="171450" lvl="0" indent="-171450" eaLnBrk="1" hangingPunct="1">
              <a:spcBef>
                <a:spcPts val="0"/>
              </a:spcBef>
              <a:spcAft>
                <a:spcPts val="300"/>
              </a:spcAft>
              <a:buClr>
                <a:srgbClr val="B00D23"/>
              </a:buClr>
              <a:buFont typeface="Wingdings" panose="05000000000000000000" pitchFamily="2" charset="2"/>
              <a:buChar char="§"/>
            </a:pPr>
            <a:r>
              <a:rPr lang="en-GB" sz="1100" b="1" kern="0" dirty="0">
                <a:solidFill>
                  <a:srgbClr val="1E1348"/>
                </a:solidFill>
                <a:latin typeface="Arial"/>
                <a:cs typeface="Arial"/>
              </a:rPr>
              <a:t>Vehicle-to-Grid technology </a:t>
            </a:r>
            <a:r>
              <a:rPr lang="en-GB" sz="1100" kern="0" dirty="0">
                <a:solidFill>
                  <a:srgbClr val="1E1348"/>
                </a:solidFill>
                <a:latin typeface="Arial"/>
                <a:cs typeface="Arial"/>
              </a:rPr>
              <a:t>allows cleaner electric vehicles to act as mobile storage units.</a:t>
            </a:r>
          </a:p>
        </p:txBody>
      </p:sp>
      <p:sp>
        <p:nvSpPr>
          <p:cNvPr id="8" name="TextBox 7">
            <a:extLst>
              <a:ext uri="{FF2B5EF4-FFF2-40B4-BE49-F238E27FC236}">
                <a16:creationId xmlns:a16="http://schemas.microsoft.com/office/drawing/2014/main" id="{75BA253E-0BA1-4B2F-9174-AB93A06AAC0C}"/>
              </a:ext>
            </a:extLst>
          </p:cNvPr>
          <p:cNvSpPr txBox="1"/>
          <p:nvPr/>
        </p:nvSpPr>
        <p:spPr>
          <a:xfrm>
            <a:off x="5093222" y="6197312"/>
            <a:ext cx="3942018" cy="584775"/>
          </a:xfrm>
          <a:prstGeom prst="rect">
            <a:avLst/>
          </a:prstGeom>
          <a:noFill/>
        </p:spPr>
        <p:txBody>
          <a:bodyPr wrap="square" rtlCol="0">
            <a:spAutoFit/>
          </a:bodyPr>
          <a:lstStyle/>
          <a:p>
            <a:r>
              <a:rPr lang="en-GB" sz="800" i="1" dirty="0"/>
              <a:t>Sources: Department for Business, Energy and Industrial Strategy (2018) Clean Growth Strategy</a:t>
            </a:r>
          </a:p>
          <a:p>
            <a:r>
              <a:rPr lang="en-GB" sz="800" i="1" dirty="0"/>
              <a:t> </a:t>
            </a:r>
            <a:r>
              <a:rPr lang="en-GB" sz="800" i="1" dirty="0">
                <a:solidFill>
                  <a:srgbClr val="1E1348"/>
                </a:solidFill>
              </a:rPr>
              <a:t>Department for Business, Energy and Industrial Strategy &amp; Ofgem (2018) Updating our Energy System</a:t>
            </a:r>
            <a:endParaRPr lang="en-GB" sz="800" i="1" dirty="0"/>
          </a:p>
        </p:txBody>
      </p:sp>
    </p:spTree>
    <p:extLst>
      <p:ext uri="{BB962C8B-B14F-4D97-AF65-F5344CB8AC3E}">
        <p14:creationId xmlns:p14="http://schemas.microsoft.com/office/powerpoint/2010/main" val="425311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39F1-0EB3-4CF1-A64A-9EBB543D6E7C}"/>
              </a:ext>
            </a:extLst>
          </p:cNvPr>
          <p:cNvSpPr>
            <a:spLocks noGrp="1"/>
          </p:cNvSpPr>
          <p:nvPr>
            <p:ph type="title"/>
          </p:nvPr>
        </p:nvSpPr>
        <p:spPr>
          <a:xfrm>
            <a:off x="568800" y="349250"/>
            <a:ext cx="8827200" cy="647700"/>
          </a:xfrm>
        </p:spPr>
        <p:txBody>
          <a:bodyPr/>
          <a:lstStyle/>
          <a:p>
            <a:r>
              <a:rPr lang="en-GB" dirty="0"/>
              <a:t>Version Control</a:t>
            </a:r>
          </a:p>
        </p:txBody>
      </p:sp>
      <p:graphicFrame>
        <p:nvGraphicFramePr>
          <p:cNvPr id="4" name="Table 3">
            <a:extLst>
              <a:ext uri="{FF2B5EF4-FFF2-40B4-BE49-F238E27FC236}">
                <a16:creationId xmlns:a16="http://schemas.microsoft.com/office/drawing/2014/main" id="{CF7DD1DA-46D2-41EA-A141-9E7E72AF4C8F}"/>
              </a:ext>
            </a:extLst>
          </p:cNvPr>
          <p:cNvGraphicFramePr>
            <a:graphicFrameLocks noGrp="1"/>
          </p:cNvGraphicFramePr>
          <p:nvPr>
            <p:extLst>
              <p:ext uri="{D42A27DB-BD31-4B8C-83A1-F6EECF244321}">
                <p14:modId xmlns:p14="http://schemas.microsoft.com/office/powerpoint/2010/main" val="2034983561"/>
              </p:ext>
            </p:extLst>
          </p:nvPr>
        </p:nvGraphicFramePr>
        <p:xfrm>
          <a:off x="568325" y="1341438"/>
          <a:ext cx="8776688" cy="1854200"/>
        </p:xfrm>
        <a:graphic>
          <a:graphicData uri="http://schemas.openxmlformats.org/drawingml/2006/table">
            <a:tbl>
              <a:tblPr firstRow="1" bandRow="1"/>
              <a:tblGrid>
                <a:gridCol w="900273">
                  <a:extLst>
                    <a:ext uri="{9D8B030D-6E8A-4147-A177-3AD203B41FA5}">
                      <a16:colId xmlns:a16="http://schemas.microsoft.com/office/drawing/2014/main" val="2741225209"/>
                    </a:ext>
                  </a:extLst>
                </a:gridCol>
                <a:gridCol w="1336177">
                  <a:extLst>
                    <a:ext uri="{9D8B030D-6E8A-4147-A177-3AD203B41FA5}">
                      <a16:colId xmlns:a16="http://schemas.microsoft.com/office/drawing/2014/main" val="3541382050"/>
                    </a:ext>
                  </a:extLst>
                </a:gridCol>
                <a:gridCol w="4008532">
                  <a:extLst>
                    <a:ext uri="{9D8B030D-6E8A-4147-A177-3AD203B41FA5}">
                      <a16:colId xmlns:a16="http://schemas.microsoft.com/office/drawing/2014/main" val="4120824511"/>
                    </a:ext>
                  </a:extLst>
                </a:gridCol>
                <a:gridCol w="2531706">
                  <a:extLst>
                    <a:ext uri="{9D8B030D-6E8A-4147-A177-3AD203B41FA5}">
                      <a16:colId xmlns:a16="http://schemas.microsoft.com/office/drawing/2014/main" val="1056664346"/>
                    </a:ext>
                  </a:extLst>
                </a:gridCol>
              </a:tblGrid>
              <a:tr h="370840">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l"/>
                      <a:r>
                        <a:rPr lang="en-GB" sz="1100" b="1" dirty="0"/>
                        <a:t>Version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1348"/>
                    </a:solid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l"/>
                      <a:r>
                        <a:rPr lang="en-GB" sz="1100" b="1" dirty="0"/>
                        <a:t>Date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1348"/>
                    </a:solid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l"/>
                      <a:r>
                        <a:rPr lang="en-GB" sz="1100" b="1" dirty="0"/>
                        <a:t>Change since last</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1348"/>
                    </a:solidFill>
                  </a:tcPr>
                </a:tc>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l"/>
                      <a:r>
                        <a:rPr lang="en-GB" sz="1100" b="1" dirty="0"/>
                        <a:t>Version owner</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1348"/>
                    </a:solidFill>
                  </a:tcPr>
                </a:tc>
                <a:extLst>
                  <a:ext uri="{0D108BD9-81ED-4DB2-BD59-A6C34878D82A}">
                    <a16:rowId xmlns:a16="http://schemas.microsoft.com/office/drawing/2014/main" val="781653914"/>
                  </a:ext>
                </a:extLst>
              </a:tr>
              <a:tr h="370840">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GB" sz="1100" dirty="0">
                          <a:solidFill>
                            <a:schemeClr val="tx1"/>
                          </a:solidFill>
                        </a:rPr>
                        <a:t>1.0</a:t>
                      </a:r>
                    </a:p>
                  </a:txBody>
                  <a:tcPr marL="107331" marR="107331" marT="45712" marB="45712" anchor="ct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GB" sz="1100" dirty="0">
                          <a:solidFill>
                            <a:schemeClr val="tx1"/>
                          </a:solidFill>
                        </a:rPr>
                        <a:t>22/03/2019</a:t>
                      </a:r>
                    </a:p>
                  </a:txBody>
                  <a:tcPr marL="107331" marR="107331" marT="45712" marB="45712" anchor="ct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Draft proposition</a:t>
                      </a:r>
                      <a:r>
                        <a:rPr lang="en-GB" sz="1100" baseline="0" dirty="0">
                          <a:solidFill>
                            <a:schemeClr val="tx1"/>
                          </a:solidFill>
                        </a:rPr>
                        <a:t> for local partner consultation</a:t>
                      </a:r>
                      <a:endParaRPr lang="en-GB" sz="1100" dirty="0">
                        <a:solidFill>
                          <a:schemeClr val="tx1"/>
                        </a:solidFill>
                      </a:endParaRPr>
                    </a:p>
                  </a:txBody>
                  <a:tcPr marL="107331" marR="107331" marT="45712" marB="45712" anchor="ct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en-GB" sz="1100" dirty="0">
                          <a:solidFill>
                            <a:schemeClr val="tx1"/>
                          </a:solidFill>
                        </a:rPr>
                        <a:t>JM</a:t>
                      </a:r>
                    </a:p>
                  </a:txBody>
                  <a:tcPr marL="107331" marR="107331" marT="45712" marB="45712" anchor="ctr">
                    <a:lnL w="12700" cmpd="sng">
                      <a:solidFill>
                        <a:srgbClr val="FFFFFF"/>
                      </a:solidFill>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extLst>
                  <a:ext uri="{0D108BD9-81ED-4DB2-BD59-A6C34878D82A}">
                    <a16:rowId xmlns:a16="http://schemas.microsoft.com/office/drawing/2014/main" val="295703905"/>
                  </a:ext>
                </a:extLst>
              </a:tr>
              <a:tr h="370840">
                <a:tc>
                  <a:txBody>
                    <a:bodyPr/>
                    <a:lstStyle/>
                    <a:p>
                      <a:r>
                        <a:rPr lang="en-GB" sz="1100" dirty="0">
                          <a:solidFill>
                            <a:schemeClr val="tx1"/>
                          </a:solidFill>
                        </a:rPr>
                        <a:t>2.0</a:t>
                      </a:r>
                    </a:p>
                  </a:txBody>
                  <a:tcPr marL="107331" marR="107331" marT="45712" marB="45712"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05/04/2019</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Second draft including feedback</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JM</a:t>
                      </a:r>
                    </a:p>
                  </a:txBody>
                  <a:tcPr marL="107331" marR="107331" marT="45712" marB="45712"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extLst>
                  <a:ext uri="{0D108BD9-81ED-4DB2-BD59-A6C34878D82A}">
                    <a16:rowId xmlns:a16="http://schemas.microsoft.com/office/drawing/2014/main" val="2412897781"/>
                  </a:ext>
                </a:extLst>
              </a:tr>
              <a:tr h="370840">
                <a:tc>
                  <a:txBody>
                    <a:bodyPr/>
                    <a:lstStyle/>
                    <a:p>
                      <a:r>
                        <a:rPr lang="en-GB" sz="1100" dirty="0">
                          <a:solidFill>
                            <a:schemeClr val="tx1"/>
                          </a:solidFill>
                        </a:rPr>
                        <a:t>3.0</a:t>
                      </a:r>
                    </a:p>
                  </a:txBody>
                  <a:tcPr marL="107331" marR="107331" marT="45712" marB="45712"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13/05/2019</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Final version signed off</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JM</a:t>
                      </a:r>
                    </a:p>
                  </a:txBody>
                  <a:tcPr marL="107331" marR="107331" marT="45712" marB="45712"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extLst>
                  <a:ext uri="{0D108BD9-81ED-4DB2-BD59-A6C34878D82A}">
                    <a16:rowId xmlns:a16="http://schemas.microsoft.com/office/drawing/2014/main" val="2579686727"/>
                  </a:ext>
                </a:extLst>
              </a:tr>
              <a:tr h="370840">
                <a:tc>
                  <a:txBody>
                    <a:bodyPr/>
                    <a:lstStyle/>
                    <a:p>
                      <a:r>
                        <a:rPr lang="en-GB" sz="1100" dirty="0">
                          <a:solidFill>
                            <a:schemeClr val="tx1"/>
                          </a:solidFill>
                        </a:rPr>
                        <a:t>4.0</a:t>
                      </a:r>
                    </a:p>
                  </a:txBody>
                  <a:tcPr marL="107331" marR="107331" marT="45712" marB="45712"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03/07/2019</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tx1"/>
                          </a:solidFill>
                        </a:rPr>
                        <a:t>Additional local partner information added</a:t>
                      </a:r>
                    </a:p>
                  </a:txBody>
                  <a:tcPr marL="107331" marR="107331" marT="45712" marB="4571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tc>
                  <a:txBody>
                    <a:bodyPr/>
                    <a:lstStyle/>
                    <a:p>
                      <a:r>
                        <a:rPr lang="en-GB" sz="1100" dirty="0">
                          <a:solidFill>
                            <a:schemeClr val="tx1"/>
                          </a:solidFill>
                        </a:rPr>
                        <a:t>JM</a:t>
                      </a:r>
                    </a:p>
                  </a:txBody>
                  <a:tcPr marL="107331" marR="107331" marT="45712" marB="45712"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FD5C5"/>
                    </a:solidFill>
                  </a:tcPr>
                </a:tc>
                <a:extLst>
                  <a:ext uri="{0D108BD9-81ED-4DB2-BD59-A6C34878D82A}">
                    <a16:rowId xmlns:a16="http://schemas.microsoft.com/office/drawing/2014/main" val="3706515757"/>
                  </a:ext>
                </a:extLst>
              </a:tr>
            </a:tbl>
          </a:graphicData>
        </a:graphic>
      </p:graphicFrame>
      <p:sp>
        <p:nvSpPr>
          <p:cNvPr id="6" name="Slide Number Placeholder 2">
            <a:extLst>
              <a:ext uri="{FF2B5EF4-FFF2-40B4-BE49-F238E27FC236}">
                <a16:creationId xmlns:a16="http://schemas.microsoft.com/office/drawing/2014/main" id="{5BFE8CC5-899F-42DA-9554-589071D0EC7D}"/>
              </a:ext>
            </a:extLst>
          </p:cNvPr>
          <p:cNvSpPr txBox="1">
            <a:spLocks/>
          </p:cNvSpPr>
          <p:nvPr/>
        </p:nvSpPr>
        <p:spPr>
          <a:xfrm>
            <a:off x="8982075" y="6381750"/>
            <a:ext cx="466725" cy="21590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fld id="{C99BD540-CAF4-4BC4-AA40-D496466E7C29}" type="slidenum">
              <a:rPr lang="en-GB" altLang="en-US" sz="1000" smtClean="0"/>
              <a:pPr algn="r">
                <a:defRPr/>
              </a:pPr>
              <a:t>2</a:t>
            </a:fld>
            <a:endParaRPr lang="en-GB" altLang="en-US" sz="1000" dirty="0"/>
          </a:p>
        </p:txBody>
      </p:sp>
    </p:spTree>
    <p:extLst>
      <p:ext uri="{BB962C8B-B14F-4D97-AF65-F5344CB8AC3E}">
        <p14:creationId xmlns:p14="http://schemas.microsoft.com/office/powerpoint/2010/main" val="387410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Government support for innovation in smart energy</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384297867"/>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solidFill>
                            <a:schemeClr val="bg1"/>
                          </a:solidFill>
                        </a:rPr>
                        <a:t>ICT Infrastructure</a:t>
                      </a:r>
                    </a:p>
                    <a:p>
                      <a:endParaRPr lang="en-GB" sz="1200" b="1" dirty="0"/>
                    </a:p>
                    <a:p>
                      <a:endParaRPr lang="en-GB" sz="1200" b="1" dirty="0"/>
                    </a:p>
                  </a:txBody>
                  <a:tcPr>
                    <a:solidFill>
                      <a:srgbClr val="B00D23"/>
                    </a:solidFill>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OVO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OVO is the UK’s largest independent energy technology company and supplier, serving nearly one million customers with intelligent energy services and other home services. Founded in 2009, OVO started as an energy retail business but has grown into a group of innovative dynamic companies delivering new energy technologies.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In 2018 OVO started a two year trial to use smart technology to charge electric cars at people’s home and trade electricity from the battery. The project increases the availability of electric vehicle charging infrastructure and promotes positive behaviour change by enabling owners to save enough money to cover the annual cost of charging an electric car.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pilot project was made possible through the support of Innovate UK, the United Kingdom’s innovation agency, along with the Office for Low Emission Vehicles and the Department for Business, Energy and Industrial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https://www.ovoenergy.com/ovo-newsroom/press-releases/2018/april/ovo-launches-the-worlds-first-widely-available-domestic-vehicle-to-grid-charger.html</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chemeClr val="bg1"/>
                          </a:solidFill>
                        </a:rPr>
                        <a:t>Smart energy</a:t>
                      </a:r>
                    </a:p>
                  </a:txBody>
                  <a:tcPr>
                    <a:solidFill>
                      <a:srgbClr val="1E1348"/>
                    </a:solid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tx1"/>
                          </a:solidFill>
                        </a:rPr>
                        <a:t>Smart building &amp; housing</a:t>
                      </a:r>
                      <a:endParaRPr lang="en-GB" dirty="0">
                        <a:solidFill>
                          <a:schemeClr val="tx1"/>
                        </a:solidFill>
                      </a:endParaRPr>
                    </a:p>
                  </a:txBody>
                  <a:tcPr>
                    <a:noFill/>
                  </a:tcPr>
                </a:tc>
                <a:extLst>
                  <a:ext uri="{0D108BD9-81ED-4DB2-BD59-A6C34878D82A}">
                    <a16:rowId xmlns:a16="http://schemas.microsoft.com/office/drawing/2014/main" val="3037118641"/>
                  </a:ext>
                </a:extLst>
              </a:tr>
              <a:tr h="234238">
                <a:tc rowSpan="2">
                  <a:txBody>
                    <a:bodyPr/>
                    <a:lstStyle/>
                    <a:p>
                      <a:r>
                        <a:rPr lang="en-GB" sz="1200" b="1" dirty="0"/>
                        <a:t>Sensors</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tx1"/>
                          </a:solidFill>
                        </a:rPr>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83F849CC-4A11-492B-A8E8-2C9431053D0F}"/>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87762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Building on expertise to create a smart energy testbed</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2994023515"/>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Nottingham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district heating network in Nottingham is the largest in the UK and has been providing heat and hot water for three decades. Today it is managed by an independent energy services company wholly owned by Nottingham City Council.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Domestic and commercial waste is collected in Nottingham and burnt at a waste facility which generates steam to be converted into a medium temperature hot water system. Hot water is distributed to customers over an extensive pipe network that covers a large area of the city centre.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district heating network is one part of a smart energy system in the city that includes a sustainable community energy project, solar battery storage, rooftop, canopy and ground mounted solar PV, innovative fuel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significant part of this innovation is arising from the work developed by Project SCENe. An Innovate UK backed project that brings together companies in the energy supply chain with key industry players, academics and potential buyers. The project will develop and test business model templates that could be used by other developers of large scale housing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Many of these now serve as test beds and demonstrators for what is possible with energy, not just in Nottingham and the UK but across Europe and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lang="en-GB" sz="800" i="1" dirty="0">
                          <a:hlinkClick r:id="rId2"/>
                        </a:rPr>
                        <a:t>https://www.projectscene.uk/</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chemeClr val="bg1"/>
                          </a:solidFill>
                        </a:rPr>
                        <a:t>Smart energy</a:t>
                      </a:r>
                    </a:p>
                  </a:txBody>
                  <a:tcPr>
                    <a:solidFill>
                      <a:srgbClr val="1E1348"/>
                    </a:solid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building &amp; housing</a:t>
                      </a:r>
                      <a:endParaRPr lang="en-GB" dirty="0">
                        <a:solidFill>
                          <a:schemeClr val="bg1"/>
                        </a:solidFill>
                      </a:endParaRPr>
                    </a:p>
                  </a:txBody>
                  <a:tcPr>
                    <a:solidFill>
                      <a:srgbClr val="1E1348"/>
                    </a:solidFill>
                  </a:tcPr>
                </a:tc>
                <a:extLst>
                  <a:ext uri="{0D108BD9-81ED-4DB2-BD59-A6C34878D82A}">
                    <a16:rowId xmlns:a16="http://schemas.microsoft.com/office/drawing/2014/main" val="3037118641"/>
                  </a:ext>
                </a:extLst>
              </a:tr>
              <a:tr h="234238">
                <a:tc rowSpan="2">
                  <a:txBody>
                    <a:bodyPr/>
                    <a:lstStyle/>
                    <a:p>
                      <a:r>
                        <a:rPr lang="en-GB" sz="1200" b="1" dirty="0"/>
                        <a:t>Sensors</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18EB9A1F-8FF3-4EDF-BBAE-778FECD2751E}"/>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02374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Blockchain to support smart energy solutions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3569862815"/>
              </p:ext>
            </p:extLst>
          </p:nvPr>
        </p:nvGraphicFramePr>
        <p:xfrm>
          <a:off x="568800" y="1227666"/>
          <a:ext cx="8763303" cy="49530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Verv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Smart grid specialist Verv developed a community energy trial in London to test how blockchain enabled peer-to-peer trading could help cut emissions and reduce customer energy bills.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project shows disruptor companies in London are at the forefront of exploring how blockchain can increase the use of new business models in smart energy. In this case, exploring how best to bill customers who are part of a network where energy is being traded and coming from multiple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project is taking place within the Ofgem 'sandbox' initiative. A UK wide innovation opportunity, which offers increased flexibility to firms working in regulated environments and supports them to explore how new and disruptive energy technologies can be deployed.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B00D23"/>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chemeClr val="tx1"/>
                          </a:solidFill>
                          <a:effectLst/>
                          <a:uLnTx/>
                          <a:uFillTx/>
                          <a:latin typeface="+mn-lt"/>
                          <a:ea typeface="+mn-ea"/>
                          <a:cs typeface="+mn-cs"/>
                        </a:rPr>
                        <a:t>Source</a:t>
                      </a:r>
                      <a:r>
                        <a:rPr kumimoji="0" lang="en-GB" sz="800" b="1" i="1" u="none" strike="noStrike" kern="1200" cap="none" spc="0" normalizeH="0" baseline="0" noProof="0" dirty="0">
                          <a:ln>
                            <a:noFill/>
                          </a:ln>
                          <a:solidFill>
                            <a:schemeClr val="tx1"/>
                          </a:solidFill>
                          <a:effectLst/>
                          <a:uLnTx/>
                          <a:uFillTx/>
                          <a:latin typeface="+mn-lt"/>
                          <a:ea typeface="+mn-ea"/>
                          <a:cs typeface="+mn-cs"/>
                        </a:rPr>
                        <a:t>: </a:t>
                      </a:r>
                      <a:r>
                        <a:rPr lang="en-GB" sz="800" i="1" dirty="0">
                          <a:hlinkClick r:id="rId2"/>
                        </a:rPr>
                        <a:t>https://verv.energy/centrica-joins-the-verv-community-energy-blockchain-trial/</a:t>
                      </a:r>
                      <a:endParaRPr kumimoji="0" lang="en-GB" sz="800" b="1" i="1" u="none" strike="noStrike" kern="1200" cap="none" spc="0" normalizeH="0" baseline="0" noProof="0" dirty="0">
                        <a:ln>
                          <a:noFill/>
                        </a:ln>
                        <a:solidFill>
                          <a:schemeClr val="tx1"/>
                        </a:solidFill>
                        <a:effectLst/>
                        <a:uLnTx/>
                        <a:uFillTx/>
                        <a:latin typeface="+mn-lt"/>
                        <a:ea typeface="+mn-ea"/>
                        <a:cs typeface="+mn-cs"/>
                      </a:endParaRPr>
                    </a:p>
                  </a:txBody>
                  <a:tcPr/>
                </a:tc>
                <a:tc rowSpan="2">
                  <a:txBody>
                    <a:bodyPr/>
                    <a:lstStyle/>
                    <a:p>
                      <a:r>
                        <a:rPr lang="en-GB" sz="1200" b="1" dirty="0">
                          <a:solidFill>
                            <a:schemeClr val="bg1"/>
                          </a:solidFill>
                        </a:rPr>
                        <a:t>Smart energy</a:t>
                      </a:r>
                    </a:p>
                  </a:txBody>
                  <a:tcPr>
                    <a:solidFill>
                      <a:srgbClr val="1E1348"/>
                    </a:solid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t>Sensors</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solidFill>
                            <a:schemeClr val="bg1"/>
                          </a:solidFill>
                        </a:rPr>
                        <a:t>Blockchain</a:t>
                      </a:r>
                    </a:p>
                    <a:p>
                      <a:endParaRPr lang="en-GB" sz="1200" b="1" dirty="0"/>
                    </a:p>
                    <a:p>
                      <a:endParaRPr lang="en-GB" sz="1200" b="1" dirty="0"/>
                    </a:p>
                  </a:txBody>
                  <a:tcPr>
                    <a:solidFill>
                      <a:srgbClr val="B00D23"/>
                    </a:solidFill>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6D973A89-D7AE-437E-B2ED-D268AB62D827}"/>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pic>
        <p:nvPicPr>
          <p:cNvPr id="4" name="Picture 3">
            <a:extLst>
              <a:ext uri="{FF2B5EF4-FFF2-40B4-BE49-F238E27FC236}">
                <a16:creationId xmlns:a16="http://schemas.microsoft.com/office/drawing/2014/main" id="{DB0786CE-018A-4428-8125-FC57ACF782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8704" y="3789040"/>
            <a:ext cx="3008784" cy="2005856"/>
          </a:xfrm>
          <a:prstGeom prst="rect">
            <a:avLst/>
          </a:prstGeom>
        </p:spPr>
      </p:pic>
    </p:spTree>
    <p:extLst>
      <p:ext uri="{BB962C8B-B14F-4D97-AF65-F5344CB8AC3E}">
        <p14:creationId xmlns:p14="http://schemas.microsoft.com/office/powerpoint/2010/main" val="275340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574D-FA2F-4EF2-A208-B6CDC13A0364}"/>
              </a:ext>
            </a:extLst>
          </p:cNvPr>
          <p:cNvSpPr>
            <a:spLocks noGrp="1"/>
          </p:cNvSpPr>
          <p:nvPr>
            <p:ph type="title"/>
          </p:nvPr>
        </p:nvSpPr>
        <p:spPr/>
        <p:txBody>
          <a:bodyPr/>
          <a:lstStyle/>
          <a:p>
            <a:r>
              <a:rPr lang="en-GB" dirty="0"/>
              <a:t>Smart buildings and housing</a:t>
            </a:r>
          </a:p>
        </p:txBody>
      </p:sp>
      <p:sp>
        <p:nvSpPr>
          <p:cNvPr id="3" name="Content Placeholder 2">
            <a:extLst>
              <a:ext uri="{FF2B5EF4-FFF2-40B4-BE49-F238E27FC236}">
                <a16:creationId xmlns:a16="http://schemas.microsoft.com/office/drawing/2014/main" id="{5BA402B4-F4B5-492F-A78A-B2B06D9A009F}"/>
              </a:ext>
            </a:extLst>
          </p:cNvPr>
          <p:cNvSpPr>
            <a:spLocks noGrp="1"/>
          </p:cNvSpPr>
          <p:nvPr>
            <p:ph sz="half" idx="1"/>
          </p:nvPr>
        </p:nvSpPr>
        <p:spPr>
          <a:xfrm>
            <a:off x="568800" y="1341438"/>
            <a:ext cx="4320000" cy="5183906"/>
          </a:xfrm>
        </p:spPr>
        <p:txBody>
          <a:bodyPr/>
          <a:lstStyle/>
          <a:p>
            <a:r>
              <a:rPr lang="en-GB" dirty="0">
                <a:solidFill>
                  <a:srgbClr val="B00D23"/>
                </a:solidFill>
              </a:rPr>
              <a:t>Smart buildings</a:t>
            </a:r>
          </a:p>
          <a:p>
            <a:r>
              <a:rPr lang="en-GB" sz="1100" b="0" dirty="0"/>
              <a:t>New technologies and business models have made buildings and houses active players in the energy system. Cities are looking to smart buildings to solve many of the challenges of moving to lower carbon emissions. In addition cities are developing high performance buildings that interact with occupiers, provide location based services, increase comfort and even maintain themselves.</a:t>
            </a:r>
          </a:p>
          <a:p>
            <a:endParaRPr lang="en-GB" sz="1100" b="0" dirty="0"/>
          </a:p>
          <a:p>
            <a:r>
              <a:rPr lang="en-GB" sz="1100" b="0" dirty="0"/>
              <a:t>Smart building technology includes connected and intelligent household appliances such as meters, fridges and washing machines and advanced controls for ventilation.</a:t>
            </a:r>
          </a:p>
          <a:p>
            <a:endParaRPr lang="en-GB" sz="1100" b="0" dirty="0"/>
          </a:p>
          <a:p>
            <a:pPr marL="171450" indent="-171450">
              <a:buClr>
                <a:srgbClr val="B00D23"/>
              </a:buClr>
              <a:buFont typeface="Wingdings" panose="05000000000000000000" pitchFamily="2" charset="2"/>
              <a:buChar char="§"/>
            </a:pPr>
            <a:endParaRPr lang="en-GB" sz="1100" b="0" dirty="0"/>
          </a:p>
          <a:p>
            <a:endParaRPr lang="en-GB" sz="1100" b="0" dirty="0"/>
          </a:p>
          <a:p>
            <a:endParaRPr lang="en-GB" sz="1100" b="0" dirty="0"/>
          </a:p>
          <a:p>
            <a:endParaRPr lang="en-GB" sz="1100" b="0" dirty="0"/>
          </a:p>
        </p:txBody>
      </p:sp>
      <p:sp>
        <p:nvSpPr>
          <p:cNvPr id="4" name="Content Placeholder 3">
            <a:extLst>
              <a:ext uri="{FF2B5EF4-FFF2-40B4-BE49-F238E27FC236}">
                <a16:creationId xmlns:a16="http://schemas.microsoft.com/office/drawing/2014/main" id="{38506AF1-F455-49AA-A177-7C3431011EAF}"/>
              </a:ext>
            </a:extLst>
          </p:cNvPr>
          <p:cNvSpPr>
            <a:spLocks noGrp="1"/>
          </p:cNvSpPr>
          <p:nvPr>
            <p:ph sz="half" idx="2"/>
          </p:nvPr>
        </p:nvSpPr>
        <p:spPr/>
        <p:txBody>
          <a:bodyPr/>
          <a:lstStyle/>
          <a:p>
            <a:pPr lvl="0"/>
            <a:r>
              <a:rPr lang="en-GB" dirty="0">
                <a:solidFill>
                  <a:srgbClr val="B00D23"/>
                </a:solidFill>
              </a:rPr>
              <a:t>Opportunities in the UK</a:t>
            </a:r>
          </a:p>
          <a:p>
            <a:pPr marL="171450" lvl="0" indent="-171450">
              <a:buClr>
                <a:srgbClr val="B00D23"/>
              </a:buClr>
              <a:buFont typeface="Wingdings" panose="05000000000000000000" pitchFamily="2" charset="2"/>
              <a:buChar char="§"/>
            </a:pPr>
            <a:r>
              <a:rPr lang="en-GB" sz="1100" b="0" dirty="0">
                <a:solidFill>
                  <a:srgbClr val="1E1348"/>
                </a:solidFill>
              </a:rPr>
              <a:t>The UK’s Industrial Strategy has set a target to </a:t>
            </a:r>
            <a:r>
              <a:rPr lang="en-GB" sz="1100" dirty="0">
                <a:solidFill>
                  <a:srgbClr val="1E1348"/>
                </a:solidFill>
              </a:rPr>
              <a:t>halve the energy use of buildings</a:t>
            </a:r>
            <a:r>
              <a:rPr lang="en-GB" sz="1100" b="0" dirty="0">
                <a:solidFill>
                  <a:srgbClr val="1E1348"/>
                </a:solidFill>
              </a:rPr>
              <a:t> by 2030.</a:t>
            </a:r>
          </a:p>
          <a:p>
            <a:pPr marL="171450" lvl="0" indent="-171450">
              <a:buClr>
                <a:srgbClr val="B00D23"/>
              </a:buClr>
              <a:buFont typeface="Wingdings" panose="05000000000000000000" pitchFamily="2" charset="2"/>
              <a:buChar char="§"/>
            </a:pPr>
            <a:r>
              <a:rPr lang="en-GB" sz="1100" b="0" dirty="0">
                <a:solidFill>
                  <a:srgbClr val="1E1348"/>
                </a:solidFill>
              </a:rPr>
              <a:t>Over </a:t>
            </a:r>
            <a:r>
              <a:rPr lang="en-GB" sz="1100" dirty="0">
                <a:solidFill>
                  <a:srgbClr val="1E1348"/>
                </a:solidFill>
              </a:rPr>
              <a:t>£400m investment from government and industry </a:t>
            </a:r>
            <a:r>
              <a:rPr lang="en-GB" sz="1100" b="0" dirty="0">
                <a:solidFill>
                  <a:srgbClr val="1E1348"/>
                </a:solidFill>
              </a:rPr>
              <a:t>through the Transforming Construction Industrial Strategy Challenge Fund will seek to make buildings safer, better quality and more efficient with greater consumer control through smart technologies.</a:t>
            </a:r>
          </a:p>
          <a:p>
            <a:pPr marL="171450" lvl="0" indent="-171450">
              <a:buClr>
                <a:srgbClr val="B00D23"/>
              </a:buClr>
              <a:buFont typeface="Wingdings" panose="05000000000000000000" pitchFamily="2" charset="2"/>
              <a:buChar char="§"/>
            </a:pPr>
            <a:r>
              <a:rPr lang="en-GB" sz="1100" b="0" dirty="0">
                <a:solidFill>
                  <a:srgbClr val="1E1348"/>
                </a:solidFill>
              </a:rPr>
              <a:t>A new </a:t>
            </a:r>
            <a:r>
              <a:rPr lang="en-GB" sz="1100" dirty="0">
                <a:solidFill>
                  <a:srgbClr val="1E1348"/>
                </a:solidFill>
              </a:rPr>
              <a:t>£72 million Core Innovation Hub </a:t>
            </a:r>
            <a:r>
              <a:rPr lang="en-GB" sz="1100" b="0" dirty="0">
                <a:solidFill>
                  <a:srgbClr val="1E1348"/>
                </a:solidFill>
              </a:rPr>
              <a:t>was set up in 2018 to support the development and use of technologies such as digital design, advanced manufacturing, robotics, drones and augmented and virtual reality in construction.</a:t>
            </a:r>
          </a:p>
          <a:p>
            <a:pPr marL="171450" lvl="0" indent="-171450">
              <a:buClr>
                <a:srgbClr val="B00D23"/>
              </a:buClr>
              <a:buFont typeface="Wingdings" panose="05000000000000000000" pitchFamily="2" charset="2"/>
              <a:buChar char="§"/>
            </a:pPr>
            <a:r>
              <a:rPr lang="en-GB" sz="1100" b="0" dirty="0">
                <a:solidFill>
                  <a:srgbClr val="1E1348"/>
                </a:solidFill>
              </a:rPr>
              <a:t>Developing </a:t>
            </a:r>
            <a:r>
              <a:rPr lang="en-GB" sz="1100" dirty="0">
                <a:solidFill>
                  <a:srgbClr val="1E1348"/>
                </a:solidFill>
              </a:rPr>
              <a:t>self-financing smart building conversion </a:t>
            </a:r>
            <a:r>
              <a:rPr lang="en-GB" sz="1100" b="0" dirty="0">
                <a:solidFill>
                  <a:srgbClr val="1E1348"/>
                </a:solidFill>
              </a:rPr>
              <a:t>models to cover the upfront cost of smart buildings (smart-building as a service).</a:t>
            </a:r>
          </a:p>
          <a:p>
            <a:pPr marL="171450" lvl="0" indent="-171450">
              <a:buClr>
                <a:srgbClr val="B00D23"/>
              </a:buClr>
              <a:buFont typeface="Wingdings" panose="05000000000000000000" pitchFamily="2" charset="2"/>
              <a:buChar char="§"/>
            </a:pPr>
            <a:r>
              <a:rPr lang="en-GB" sz="1100" b="0" dirty="0">
                <a:solidFill>
                  <a:srgbClr val="1E1348"/>
                </a:solidFill>
              </a:rPr>
              <a:t>Developing </a:t>
            </a:r>
            <a:r>
              <a:rPr lang="en-GB" sz="1100" dirty="0">
                <a:solidFill>
                  <a:srgbClr val="1E1348"/>
                </a:solidFill>
              </a:rPr>
              <a:t>interactive and self-learning control systems </a:t>
            </a:r>
            <a:r>
              <a:rPr lang="en-GB" sz="1100" b="0" dirty="0">
                <a:solidFill>
                  <a:srgbClr val="1E1348"/>
                </a:solidFill>
              </a:rPr>
              <a:t>for industrial, commercial and residential buildings.</a:t>
            </a:r>
          </a:p>
          <a:p>
            <a:pPr marL="171450" lvl="0" indent="-171450">
              <a:buClr>
                <a:srgbClr val="B00D23"/>
              </a:buClr>
              <a:buFont typeface="Wingdings" panose="05000000000000000000" pitchFamily="2" charset="2"/>
              <a:buChar char="§"/>
            </a:pPr>
            <a:r>
              <a:rPr lang="en-GB" sz="1100" dirty="0">
                <a:solidFill>
                  <a:srgbClr val="1E1348"/>
                </a:solidFill>
              </a:rPr>
              <a:t>3D printed buildings </a:t>
            </a:r>
            <a:r>
              <a:rPr lang="en-GB" sz="1100" b="0" dirty="0">
                <a:solidFill>
                  <a:srgbClr val="1E1348"/>
                </a:solidFill>
              </a:rPr>
              <a:t>and parts and </a:t>
            </a:r>
            <a:r>
              <a:rPr lang="en-GB" sz="1100" dirty="0">
                <a:solidFill>
                  <a:srgbClr val="1E1348"/>
                </a:solidFill>
              </a:rPr>
              <a:t>augmented reality </a:t>
            </a:r>
            <a:r>
              <a:rPr lang="en-GB" sz="1100" b="0" dirty="0">
                <a:solidFill>
                  <a:srgbClr val="1E1348"/>
                </a:solidFill>
              </a:rPr>
              <a:t>construction sites to speed up home building.</a:t>
            </a:r>
          </a:p>
          <a:p>
            <a:pPr marL="171450" lvl="0" indent="-171450">
              <a:buClr>
                <a:srgbClr val="B00D23"/>
              </a:buClr>
              <a:buFont typeface="Wingdings" panose="05000000000000000000" pitchFamily="2" charset="2"/>
              <a:buChar char="§"/>
            </a:pPr>
            <a:r>
              <a:rPr lang="en-GB" sz="1100" dirty="0">
                <a:solidFill>
                  <a:srgbClr val="1E1348"/>
                </a:solidFill>
              </a:rPr>
              <a:t>AI</a:t>
            </a:r>
            <a:r>
              <a:rPr lang="en-GB" sz="1100" b="0" dirty="0">
                <a:solidFill>
                  <a:srgbClr val="1E1348"/>
                </a:solidFill>
              </a:rPr>
              <a:t> to improve profiling of individual tenants and their needs.</a:t>
            </a: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pPr lvl="0"/>
            <a:endParaRPr lang="en-GB" dirty="0">
              <a:solidFill>
                <a:srgbClr val="B00D23"/>
              </a:solidFill>
            </a:endParaRPr>
          </a:p>
          <a:p>
            <a:endParaRPr lang="en-GB" dirty="0"/>
          </a:p>
        </p:txBody>
      </p:sp>
      <p:sp>
        <p:nvSpPr>
          <p:cNvPr id="6" name="Rectangle 5">
            <a:extLst>
              <a:ext uri="{FF2B5EF4-FFF2-40B4-BE49-F238E27FC236}">
                <a16:creationId xmlns:a16="http://schemas.microsoft.com/office/drawing/2014/main" id="{DB5B88EE-A224-46F5-93B9-2391925FEBD1}"/>
              </a:ext>
            </a:extLst>
          </p:cNvPr>
          <p:cNvSpPr/>
          <p:nvPr/>
        </p:nvSpPr>
        <p:spPr>
          <a:xfrm>
            <a:off x="5104800" y="6235001"/>
            <a:ext cx="4953000" cy="215444"/>
          </a:xfrm>
          <a:prstGeom prst="rect">
            <a:avLst/>
          </a:prstGeom>
        </p:spPr>
        <p:txBody>
          <a:bodyPr>
            <a:spAutoFit/>
          </a:bodyPr>
          <a:lstStyle/>
          <a:p>
            <a:pPr lvl="0"/>
            <a:r>
              <a:rPr lang="en-GB" sz="800" i="1" dirty="0">
                <a:solidFill>
                  <a:srgbClr val="1E1348"/>
                </a:solidFill>
              </a:rPr>
              <a:t>Source: Future Cities Catapult (2018) City Innovation Brief</a:t>
            </a:r>
          </a:p>
        </p:txBody>
      </p:sp>
      <p:pic>
        <p:nvPicPr>
          <p:cNvPr id="10" name="Picture 9">
            <a:extLst>
              <a:ext uri="{FF2B5EF4-FFF2-40B4-BE49-F238E27FC236}">
                <a16:creationId xmlns:a16="http://schemas.microsoft.com/office/drawing/2014/main" id="{4EB6AB3E-B6BB-4B8C-843C-379658F7CD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192" y="3737021"/>
            <a:ext cx="3962760" cy="2489353"/>
          </a:xfrm>
          <a:prstGeom prst="rect">
            <a:avLst/>
          </a:prstGeom>
        </p:spPr>
      </p:pic>
    </p:spTree>
    <p:extLst>
      <p:ext uri="{BB962C8B-B14F-4D97-AF65-F5344CB8AC3E}">
        <p14:creationId xmlns:p14="http://schemas.microsoft.com/office/powerpoint/2010/main" val="130528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UK startups can grow into global companies </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4044866975"/>
              </p:ext>
            </p:extLst>
          </p:nvPr>
        </p:nvGraphicFramePr>
        <p:xfrm>
          <a:off x="568800" y="1227666"/>
          <a:ext cx="8763303" cy="51206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Block Dox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Block Dox is an award winning UK urban digital solutions startup that has expanded into a global reach. The company uses the latest innovations in the Internet of Things, as well as machine and deep learning data science to drive building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Unique sensors detect information about the metabolism inside a building and other surrounding spaces allowing useful information to be made available to property owners and building managers through an IT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Block Dox has opened offices in Hong Kong and continues to expand across the globe. It has been supported on several trade missions with the UK Government to promote smart city companies operating in the UK.  The company was also selected to attend the KickStart Accelerator programme in Zurich to meet Swiss corporations, cities, universities and foundations aiming at initiating successful innovation partnerships and joint pilot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a:t>
                      </a:r>
                      <a:r>
                        <a:rPr kumimoji="0" lang="en-GB" sz="800" b="1" i="1" u="none" strike="noStrike" kern="1200" cap="none" spc="0" normalizeH="0" baseline="0" noProof="0" dirty="0">
                          <a:ln>
                            <a:noFill/>
                          </a:ln>
                          <a:solidFill>
                            <a:srgbClr val="1E1348"/>
                          </a:solidFill>
                          <a:effectLst/>
                          <a:uLnTx/>
                          <a:uFillTx/>
                          <a:latin typeface="+mn-lt"/>
                          <a:ea typeface="+mn-ea"/>
                          <a:cs typeface="+mn-cs"/>
                        </a:rPr>
                        <a:t>: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https://www.blockdox.com/</a:t>
                      </a: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building &amp; housing</a:t>
                      </a:r>
                      <a:endParaRPr lang="en-GB" dirty="0">
                        <a:solidFill>
                          <a:schemeClr val="bg1"/>
                        </a:solidFill>
                      </a:endParaRPr>
                    </a:p>
                  </a:txBody>
                  <a:tcPr>
                    <a:solidFill>
                      <a:srgbClr val="1E1348"/>
                    </a:solidFill>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pic>
        <p:nvPicPr>
          <p:cNvPr id="9" name="Picture 8">
            <a:extLst>
              <a:ext uri="{FF2B5EF4-FFF2-40B4-BE49-F238E27FC236}">
                <a16:creationId xmlns:a16="http://schemas.microsoft.com/office/drawing/2014/main" id="{20097C89-77BD-46F8-859A-FBAF4AD5E5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6696" y="3871806"/>
            <a:ext cx="3420818" cy="2279228"/>
          </a:xfrm>
          <a:prstGeom prst="rect">
            <a:avLst/>
          </a:prstGeom>
        </p:spPr>
      </p:pic>
      <p:sp>
        <p:nvSpPr>
          <p:cNvPr id="8" name="TextBox 7">
            <a:extLst>
              <a:ext uri="{FF2B5EF4-FFF2-40B4-BE49-F238E27FC236}">
                <a16:creationId xmlns:a16="http://schemas.microsoft.com/office/drawing/2014/main" id="{B23BF3BA-38DF-44D1-B720-140ADDCE8FCB}"/>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4"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42153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New technology reduce energy consumption by 30%</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1542494490"/>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Leicester case study</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Leicester City Council demonstrated the return on investment that can be achieved by working with local expertise in universities. The council partnered with DeMontfort University to embed knowledge of low carbon building design through the design, construction, refurbishment and operation of Leicester schools.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Even though they were 11% larger in area, the new schools built under the Knowledge Partnership delivered a 30% reduction in energy consumption over their first full year of operation.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key initiative supported by this Knowledge Partnership was the use of Dynamat Lite, developed by UK company Energy Metering Technology Ltd. This system enabled schools to see their electricity, gas and water usage; their carbon emissions and the cost of their consumption, comparing usage over time.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system was connected to the more sophisticated Data Bird system. Data Bird enabled the City Council to collect and analyse individual school data and also to receive alerts when, for example, a spike in water usage suggests a leak may have occurred.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DeMontfort University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https://www.dmu.ac.uk/documents/research-documents/technology/iesd/building-energy-efficient-schools.pdf</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chemeClr val="bg1"/>
                          </a:solidFill>
                        </a:rPr>
                        <a:t>Smart energy</a:t>
                      </a:r>
                    </a:p>
                  </a:txBody>
                  <a:tcPr>
                    <a:solidFill>
                      <a:srgbClr val="1E1348"/>
                    </a:solid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building &amp; housing</a:t>
                      </a:r>
                      <a:endParaRPr lang="en-GB" dirty="0">
                        <a:solidFill>
                          <a:schemeClr val="bg1"/>
                        </a:solidFill>
                      </a:endParaRPr>
                    </a:p>
                  </a:txBody>
                  <a:tcPr>
                    <a:solidFill>
                      <a:srgbClr val="1E1348"/>
                    </a:solidFill>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solidFill>
                          <a:schemeClr val="bg1"/>
                        </a:solidFill>
                      </a:endParaRPr>
                    </a:p>
                    <a:p>
                      <a:endParaRPr lang="en-GB" sz="1200" b="1" dirty="0">
                        <a:solidFill>
                          <a:schemeClr val="bg1"/>
                        </a:solidFill>
                      </a:endParaRPr>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solidFill>
                          <a:schemeClr val="bg1"/>
                        </a:solidFill>
                      </a:endParaRPr>
                    </a:p>
                    <a:p>
                      <a:endParaRPr lang="en-GB" sz="1200" b="1" dirty="0">
                        <a:solidFill>
                          <a:schemeClr val="bg1"/>
                        </a:solidFill>
                      </a:endParaRPr>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1EE1D75D-F1D7-4103-B65D-07D193CD4EBF}"/>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648340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Sensors provide the data for innovative health solutions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40149939"/>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Cornwall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Smartline is a ground breaking research project looking at how technology can help citizens live healthier and happier lives. It is a partnership project led by the University of Exeter with Coastline Housing Ltd, Cornwall Council and Volunteer Cornwall.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system uses sensors to collect information on air quality, humidity, temperature, how much water is used, how air moves around different types of houses and how much energy it takes to heat them.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Researchers and business will use the information collected to help design better systems for managing homes in the future, and for inventing new products and services to help citizens live happier and healthier lives.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Smartline brings together an interdisciplinary team of epidemiologists, economists, geographers, mathematicians and sociologists to explore the potential for business innovation to improve health and wellbeing through five broad themes.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Cornwall Trade and Investment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https://cornwallti.com/</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building &amp; housing</a:t>
                      </a:r>
                      <a:endParaRPr lang="en-GB" dirty="0">
                        <a:solidFill>
                          <a:schemeClr val="bg1"/>
                        </a:solidFill>
                      </a:endParaRPr>
                    </a:p>
                  </a:txBody>
                  <a:tcPr>
                    <a:solidFill>
                      <a:srgbClr val="1E1348"/>
                    </a:solidFill>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chemeClr val="bg1"/>
                          </a:solidFill>
                        </a:rPr>
                        <a:t>Smart health</a:t>
                      </a:r>
                    </a:p>
                  </a:txBody>
                  <a:tcPr>
                    <a:solidFill>
                      <a:srgbClr val="1E1348"/>
                    </a:solid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7D1A5F55-13D5-43DE-A001-1FCE4370476A}"/>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746842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9FEE-F8F0-4AFA-A65A-71C344DA638A}"/>
              </a:ext>
            </a:extLst>
          </p:cNvPr>
          <p:cNvSpPr>
            <a:spLocks noGrp="1"/>
          </p:cNvSpPr>
          <p:nvPr>
            <p:ph type="title"/>
          </p:nvPr>
        </p:nvSpPr>
        <p:spPr/>
        <p:txBody>
          <a:bodyPr/>
          <a:lstStyle/>
          <a:p>
            <a:r>
              <a:rPr lang="en-GB" dirty="0"/>
              <a:t>Smart infrastructure</a:t>
            </a:r>
          </a:p>
        </p:txBody>
      </p:sp>
      <p:sp>
        <p:nvSpPr>
          <p:cNvPr id="3" name="Content Placeholder 2">
            <a:extLst>
              <a:ext uri="{FF2B5EF4-FFF2-40B4-BE49-F238E27FC236}">
                <a16:creationId xmlns:a16="http://schemas.microsoft.com/office/drawing/2014/main" id="{74F20C4E-72D8-4397-A172-3CC33C973800}"/>
              </a:ext>
            </a:extLst>
          </p:cNvPr>
          <p:cNvSpPr>
            <a:spLocks noGrp="1"/>
          </p:cNvSpPr>
          <p:nvPr>
            <p:ph sz="half" idx="1"/>
          </p:nvPr>
        </p:nvSpPr>
        <p:spPr>
          <a:xfrm>
            <a:off x="568800" y="1341438"/>
            <a:ext cx="4320000" cy="2807642"/>
          </a:xfrm>
        </p:spPr>
        <p:txBody>
          <a:bodyPr/>
          <a:lstStyle/>
          <a:p>
            <a:r>
              <a:rPr lang="en-GB" dirty="0">
                <a:solidFill>
                  <a:srgbClr val="B00D23"/>
                </a:solidFill>
              </a:rPr>
              <a:t>Smart infrastructure</a:t>
            </a:r>
          </a:p>
          <a:p>
            <a:r>
              <a:rPr lang="en-GB" sz="1100" b="0" dirty="0"/>
              <a:t>Smart infrastructure makes cities work more smoothly, efficiently and sustainably. It provides better co-ordination across essential services such as sanitation, public safety and emergency management. City infrastructure is also increasingly becoming digital as well as physical, opening up new opportunities for the public and private sector. </a:t>
            </a:r>
          </a:p>
          <a:p>
            <a:endParaRPr lang="en-GB" sz="1100" b="0" dirty="0"/>
          </a:p>
          <a:p>
            <a:r>
              <a:rPr lang="en-GB" sz="1100" b="0" dirty="0"/>
              <a:t>Gaining more from existing assets is the key to enhancing service provision in city environments often constrained by finance and resource scarcity. It will often be more cost-effective to add to digital enhancements to mature infrastructure rather than physical enhancements.</a:t>
            </a:r>
          </a:p>
          <a:p>
            <a:endParaRPr lang="en-GB" sz="1100" b="0" dirty="0"/>
          </a:p>
          <a:p>
            <a:endParaRPr lang="en-GB" sz="1100" b="0" dirty="0"/>
          </a:p>
        </p:txBody>
      </p:sp>
      <p:sp>
        <p:nvSpPr>
          <p:cNvPr id="4" name="Content Placeholder 3">
            <a:extLst>
              <a:ext uri="{FF2B5EF4-FFF2-40B4-BE49-F238E27FC236}">
                <a16:creationId xmlns:a16="http://schemas.microsoft.com/office/drawing/2014/main" id="{5E872829-D291-45F5-99FD-BB4480524462}"/>
              </a:ext>
            </a:extLst>
          </p:cNvPr>
          <p:cNvSpPr>
            <a:spLocks noGrp="1"/>
          </p:cNvSpPr>
          <p:nvPr>
            <p:ph sz="half" idx="2"/>
          </p:nvPr>
        </p:nvSpPr>
        <p:spPr/>
        <p:txBody>
          <a:bodyPr/>
          <a:lstStyle/>
          <a:p>
            <a:pPr lvl="0"/>
            <a:r>
              <a:rPr lang="en-GB" dirty="0">
                <a:solidFill>
                  <a:srgbClr val="B00D23"/>
                </a:solidFill>
              </a:rPr>
              <a:t>Opportunities</a:t>
            </a:r>
          </a:p>
          <a:p>
            <a:pPr marL="171450" lvl="0" indent="-171450">
              <a:buClr>
                <a:srgbClr val="B00D23"/>
              </a:buClr>
              <a:buFont typeface="Wingdings" panose="05000000000000000000" pitchFamily="2" charset="2"/>
              <a:buChar char="§"/>
            </a:pPr>
            <a:r>
              <a:rPr lang="en-GB" sz="1100" b="0" dirty="0">
                <a:solidFill>
                  <a:srgbClr val="1E1348"/>
                </a:solidFill>
              </a:rPr>
              <a:t>Developing </a:t>
            </a:r>
            <a:r>
              <a:rPr lang="en-GB" sz="1100" dirty="0">
                <a:solidFill>
                  <a:srgbClr val="1E1348"/>
                </a:solidFill>
              </a:rPr>
              <a:t>smart, resilient and integrated infrastructure </a:t>
            </a:r>
            <a:r>
              <a:rPr lang="en-GB" sz="1100" b="0" dirty="0">
                <a:solidFill>
                  <a:srgbClr val="1E1348"/>
                </a:solidFill>
              </a:rPr>
              <a:t>is a priority for the UK’s innovation agency, Innovate UK. They support cross-sector collaborative approaches with digital design, digital build and manufacturing, and digital operation.</a:t>
            </a:r>
          </a:p>
          <a:p>
            <a:pPr marL="171450" lvl="0" indent="-171450">
              <a:buClr>
                <a:srgbClr val="B00D23"/>
              </a:buClr>
              <a:buFont typeface="Wingdings" panose="05000000000000000000" pitchFamily="2" charset="2"/>
              <a:buChar char="§"/>
            </a:pPr>
            <a:r>
              <a:rPr lang="en-GB" sz="1100" dirty="0">
                <a:solidFill>
                  <a:srgbClr val="1E1348"/>
                </a:solidFill>
              </a:rPr>
              <a:t>Restructuring existing legacy city infrastructure </a:t>
            </a:r>
            <a:r>
              <a:rPr lang="en-GB" sz="1100" b="0" dirty="0">
                <a:solidFill>
                  <a:srgbClr val="1E1348"/>
                </a:solidFill>
              </a:rPr>
              <a:t>to make it smart. Ranging from street lighting and cycle lanes to IT systems. </a:t>
            </a:r>
          </a:p>
          <a:p>
            <a:pPr marL="171450" lvl="0" indent="-171450">
              <a:buClr>
                <a:srgbClr val="B00D23"/>
              </a:buClr>
              <a:buFont typeface="Wingdings" panose="05000000000000000000" pitchFamily="2" charset="2"/>
              <a:buChar char="§"/>
            </a:pPr>
            <a:r>
              <a:rPr lang="en-GB" sz="1100" b="0" dirty="0">
                <a:solidFill>
                  <a:srgbClr val="1E1348"/>
                </a:solidFill>
              </a:rPr>
              <a:t>Developing the infrastructure for </a:t>
            </a:r>
            <a:r>
              <a:rPr lang="en-GB" sz="1100" dirty="0">
                <a:solidFill>
                  <a:srgbClr val="1E1348"/>
                </a:solidFill>
              </a:rPr>
              <a:t>connected vehicles and electric vehicles</a:t>
            </a:r>
            <a:r>
              <a:rPr lang="en-GB" sz="1100" b="0" dirty="0">
                <a:solidFill>
                  <a:srgbClr val="1E1348"/>
                </a:solidFill>
              </a:rPr>
              <a:t>.</a:t>
            </a:r>
          </a:p>
          <a:p>
            <a:pPr marL="171450" lvl="0" indent="-171450">
              <a:buClr>
                <a:srgbClr val="B00D23"/>
              </a:buClr>
              <a:buFont typeface="Wingdings" panose="05000000000000000000" pitchFamily="2" charset="2"/>
              <a:buChar char="§"/>
            </a:pPr>
            <a:r>
              <a:rPr lang="en-GB" sz="1100" b="0" dirty="0">
                <a:solidFill>
                  <a:srgbClr val="1E1348"/>
                </a:solidFill>
              </a:rPr>
              <a:t>Using AI to </a:t>
            </a:r>
            <a:r>
              <a:rPr lang="en-GB" sz="1100" dirty="0">
                <a:solidFill>
                  <a:srgbClr val="1E1348"/>
                </a:solidFill>
              </a:rPr>
              <a:t>reduce congestion, journey times and air pollution.</a:t>
            </a:r>
          </a:p>
          <a:p>
            <a:pPr marL="171450" lvl="0" indent="-171450">
              <a:buClr>
                <a:srgbClr val="B00D23"/>
              </a:buClr>
              <a:buFont typeface="Wingdings" panose="05000000000000000000" pitchFamily="2" charset="2"/>
              <a:buChar char="§"/>
            </a:pPr>
            <a:r>
              <a:rPr lang="en-GB" sz="1100" b="0" dirty="0">
                <a:solidFill>
                  <a:srgbClr val="1E1348"/>
                </a:solidFill>
              </a:rPr>
              <a:t>Data analysis and tools to </a:t>
            </a:r>
            <a:r>
              <a:rPr lang="en-GB" sz="1100" dirty="0">
                <a:solidFill>
                  <a:srgbClr val="1E1348"/>
                </a:solidFill>
              </a:rPr>
              <a:t>increase the speed of emergency response</a:t>
            </a:r>
            <a:r>
              <a:rPr lang="en-GB" sz="1100" b="0" dirty="0">
                <a:solidFill>
                  <a:srgbClr val="1E1348"/>
                </a:solidFill>
              </a:rPr>
              <a:t>.</a:t>
            </a:r>
          </a:p>
          <a:p>
            <a:pPr marL="171450" lvl="0" indent="-171450">
              <a:buClr>
                <a:srgbClr val="B00D23"/>
              </a:buClr>
              <a:buFont typeface="Wingdings" panose="05000000000000000000" pitchFamily="2" charset="2"/>
              <a:buChar char="§"/>
            </a:pPr>
            <a:r>
              <a:rPr lang="en-GB" sz="1100" b="0" dirty="0">
                <a:solidFill>
                  <a:srgbClr val="1E1348"/>
                </a:solidFill>
              </a:rPr>
              <a:t>Generating new revenue streams from </a:t>
            </a:r>
            <a:r>
              <a:rPr lang="en-GB" sz="1100" dirty="0">
                <a:solidFill>
                  <a:srgbClr val="1E1348"/>
                </a:solidFill>
              </a:rPr>
              <a:t>leasing public infrastructure assets</a:t>
            </a:r>
            <a:r>
              <a:rPr lang="en-GB" sz="1100" b="0" dirty="0">
                <a:solidFill>
                  <a:srgbClr val="1E1348"/>
                </a:solidFill>
              </a:rPr>
              <a:t> and related data through Connectivity-as-a-Service or Site-as-a-Service propositions.</a:t>
            </a:r>
          </a:p>
          <a:p>
            <a:pPr marL="171450" lvl="0" indent="-171450">
              <a:buClr>
                <a:srgbClr val="B00D23"/>
              </a:buClr>
              <a:buFont typeface="Wingdings" panose="05000000000000000000" pitchFamily="2" charset="2"/>
              <a:buChar char="§"/>
            </a:pPr>
            <a:r>
              <a:rPr lang="en-GB" sz="1100" b="0" dirty="0">
                <a:solidFill>
                  <a:srgbClr val="1E1348"/>
                </a:solidFill>
              </a:rPr>
              <a:t>Ensuring the security of infrastructure with </a:t>
            </a:r>
            <a:r>
              <a:rPr lang="en-GB" sz="1100" dirty="0">
                <a:solidFill>
                  <a:srgbClr val="1E1348"/>
                </a:solidFill>
              </a:rPr>
              <a:t>cybersecurity</a:t>
            </a:r>
            <a:r>
              <a:rPr lang="en-GB" sz="1100" b="0" dirty="0">
                <a:solidFill>
                  <a:srgbClr val="1E1348"/>
                </a:solidFill>
              </a:rPr>
              <a:t>.</a:t>
            </a:r>
          </a:p>
          <a:p>
            <a:pPr marL="171450" lvl="0" indent="-171450">
              <a:buClr>
                <a:srgbClr val="B00D23"/>
              </a:buClr>
              <a:buFont typeface="Wingdings" panose="05000000000000000000" pitchFamily="2" charset="2"/>
              <a:buChar char="§"/>
            </a:pPr>
            <a:r>
              <a:rPr lang="en-GB" sz="1100" b="0" dirty="0">
                <a:solidFill>
                  <a:srgbClr val="1E1348"/>
                </a:solidFill>
              </a:rPr>
              <a:t>New technologies for monitoring performance of infrastructure and </a:t>
            </a:r>
            <a:r>
              <a:rPr lang="en-GB" sz="1100" dirty="0">
                <a:solidFill>
                  <a:srgbClr val="1E1348"/>
                </a:solidFill>
              </a:rPr>
              <a:t>predictive maintenance</a:t>
            </a:r>
            <a:r>
              <a:rPr lang="en-GB" sz="1100" b="0" dirty="0">
                <a:solidFill>
                  <a:srgbClr val="1E1348"/>
                </a:solidFill>
              </a:rPr>
              <a:t>. </a:t>
            </a:r>
          </a:p>
          <a:p>
            <a:endParaRPr lang="en-GB" dirty="0"/>
          </a:p>
        </p:txBody>
      </p:sp>
      <p:sp>
        <p:nvSpPr>
          <p:cNvPr id="6" name="Rectangle 5">
            <a:extLst>
              <a:ext uri="{FF2B5EF4-FFF2-40B4-BE49-F238E27FC236}">
                <a16:creationId xmlns:a16="http://schemas.microsoft.com/office/drawing/2014/main" id="{CCAD1A9A-EE4C-47E0-AB82-0894EC642025}"/>
              </a:ext>
            </a:extLst>
          </p:cNvPr>
          <p:cNvSpPr/>
          <p:nvPr/>
        </p:nvSpPr>
        <p:spPr>
          <a:xfrm>
            <a:off x="5104800" y="6235001"/>
            <a:ext cx="4953000" cy="584775"/>
          </a:xfrm>
          <a:prstGeom prst="rect">
            <a:avLst/>
          </a:prstGeom>
        </p:spPr>
        <p:txBody>
          <a:bodyPr>
            <a:spAutoFit/>
          </a:bodyPr>
          <a:lstStyle/>
          <a:p>
            <a:pPr lvl="0"/>
            <a:r>
              <a:rPr lang="en-GB" sz="800" i="1" dirty="0">
                <a:solidFill>
                  <a:srgbClr val="1E1348"/>
                </a:solidFill>
              </a:rPr>
              <a:t>Sources: Innovate UK (2018) Innovate UK Delivery Plan</a:t>
            </a:r>
          </a:p>
          <a:p>
            <a:pPr lvl="0"/>
            <a:r>
              <a:rPr lang="en-GB" sz="800" i="1" dirty="0">
                <a:solidFill>
                  <a:srgbClr val="1E1348"/>
                </a:solidFill>
              </a:rPr>
              <a:t>Cambridge Centre for Smart Infrastructure and Construction </a:t>
            </a:r>
            <a:r>
              <a:rPr lang="en-GB" sz="800" i="1" dirty="0">
                <a:solidFill>
                  <a:srgbClr val="1E1348"/>
                </a:solidFill>
                <a:hlinkClick r:id="rId2"/>
              </a:rPr>
              <a:t>https://www-smartinfrastructure.eng.cam.ac.uk/files/the-smart-infrastructure-paper</a:t>
            </a:r>
            <a:endParaRPr lang="en-GB" sz="800" i="1" dirty="0">
              <a:solidFill>
                <a:srgbClr val="1E1348"/>
              </a:solidFill>
            </a:endParaRPr>
          </a:p>
          <a:p>
            <a:pPr lvl="0"/>
            <a:endParaRPr lang="en-GB" sz="800" i="1" dirty="0">
              <a:solidFill>
                <a:srgbClr val="1E1348"/>
              </a:solidFill>
            </a:endParaRPr>
          </a:p>
        </p:txBody>
      </p:sp>
      <p:sp>
        <p:nvSpPr>
          <p:cNvPr id="9" name="Speech Bubble: Rectangle with Corners Rounded 8">
            <a:extLst>
              <a:ext uri="{FF2B5EF4-FFF2-40B4-BE49-F238E27FC236}">
                <a16:creationId xmlns:a16="http://schemas.microsoft.com/office/drawing/2014/main" id="{F349F868-24A6-49DE-9559-C6AB2483560C}"/>
              </a:ext>
            </a:extLst>
          </p:cNvPr>
          <p:cNvSpPr/>
          <p:nvPr/>
        </p:nvSpPr>
        <p:spPr>
          <a:xfrm>
            <a:off x="5087300" y="5172744"/>
            <a:ext cx="4320000" cy="599406"/>
          </a:xfrm>
          <a:prstGeom prst="wedgeRoundRectCallout">
            <a:avLst>
              <a:gd name="adj1" fmla="val -21929"/>
              <a:gd name="adj2" fmla="val -61908"/>
              <a:gd name="adj3" fmla="val 16667"/>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Georgia" panose="02040502050405020303" pitchFamily="18" charset="0"/>
              </a:rPr>
              <a:t>The UK market in smart infrastructure systems is forecast to be worth £8bn to £21bn by 2020.</a:t>
            </a:r>
          </a:p>
        </p:txBody>
      </p:sp>
      <p:pic>
        <p:nvPicPr>
          <p:cNvPr id="10" name="Picture 9">
            <a:extLst>
              <a:ext uri="{FF2B5EF4-FFF2-40B4-BE49-F238E27FC236}">
                <a16:creationId xmlns:a16="http://schemas.microsoft.com/office/drawing/2014/main" id="{05F17E05-4EF2-4D72-81BD-5E459D69AC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00" y="3724163"/>
            <a:ext cx="4323583" cy="2518977"/>
          </a:xfrm>
          <a:prstGeom prst="rect">
            <a:avLst/>
          </a:prstGeom>
        </p:spPr>
      </p:pic>
      <p:sp>
        <p:nvSpPr>
          <p:cNvPr id="11" name="Rectangle 10">
            <a:extLst>
              <a:ext uri="{FF2B5EF4-FFF2-40B4-BE49-F238E27FC236}">
                <a16:creationId xmlns:a16="http://schemas.microsoft.com/office/drawing/2014/main" id="{C0024767-118B-4B4B-B5DC-734198174AA2}"/>
              </a:ext>
            </a:extLst>
          </p:cNvPr>
          <p:cNvSpPr/>
          <p:nvPr/>
        </p:nvSpPr>
        <p:spPr>
          <a:xfrm>
            <a:off x="527865" y="6261234"/>
            <a:ext cx="1368152" cy="338554"/>
          </a:xfrm>
          <a:prstGeom prst="rect">
            <a:avLst/>
          </a:prstGeom>
        </p:spPr>
        <p:txBody>
          <a:bodyPr wrap="square">
            <a:spAutoFit/>
          </a:bodyPr>
          <a:lstStyle/>
          <a:p>
            <a:pPr lvl="0"/>
            <a:r>
              <a:rPr lang="en-GB" sz="800" i="1" dirty="0">
                <a:solidFill>
                  <a:srgbClr val="1E1348"/>
                </a:solidFill>
              </a:rPr>
              <a:t>Photo: Bristol City Council</a:t>
            </a:r>
          </a:p>
          <a:p>
            <a:pPr lvl="0"/>
            <a:endParaRPr lang="en-GB" sz="800" i="1" dirty="0">
              <a:solidFill>
                <a:srgbClr val="1E1348"/>
              </a:solidFill>
            </a:endParaRPr>
          </a:p>
        </p:txBody>
      </p:sp>
    </p:spTree>
    <p:extLst>
      <p:ext uri="{BB962C8B-B14F-4D97-AF65-F5344CB8AC3E}">
        <p14:creationId xmlns:p14="http://schemas.microsoft.com/office/powerpoint/2010/main" val="614862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Building trust in smart city infrastructure</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1744549014"/>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solidFill>
                            <a:schemeClr val="bg1"/>
                          </a:solidFill>
                        </a:rPr>
                        <a:t>ICT Infrastructure</a:t>
                      </a:r>
                    </a:p>
                    <a:p>
                      <a:endParaRPr lang="en-GB" sz="1200" b="1" dirty="0"/>
                    </a:p>
                    <a:p>
                      <a:endParaRPr lang="en-GB" sz="1200" b="1" dirty="0"/>
                    </a:p>
                  </a:txBody>
                  <a:tcPr>
                    <a:solidFill>
                      <a:srgbClr val="B00D23"/>
                    </a:solidFill>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Telensa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central issue for any smart city development is to ensure citizens trust how data is collected, stored and used. The City of Cambridge is working with Telensa to built a City Data Guardian that will enable them to apply privacy policies, comply with data regulations, and make data available to improve services and drive future city revenues.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Under the project which starts in 2019, data is collected by Telensa Multi-Sensor Pods installed on streetlight poles, with sensors including video and radar feeding into a compute platform. The pods run on Microsoft Azure IoT Edge and feature real-time AI and machine learning to extract insights from the raw data. This data is then combined with other city data in the City Data Guardian.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Telensa was formed in Cambridge in 2005, assisted with a UK government Carbon Trust Grant. It has grown to be a major player in the UK smart streetlight market and expanded to regional operations in the USA and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https://www.telensa.com/news/telensa-announces-the-urban-data-project-with-cambridge-as-launch-partner-city</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rgbClr val="1E1348"/>
                          </a:solidFill>
                        </a:rPr>
                        <a:t>Smart governance</a:t>
                      </a:r>
                      <a:endParaRPr lang="en-GB" dirty="0">
                        <a:solidFill>
                          <a:srgbClr val="1E1348"/>
                        </a:solidFill>
                      </a:endParaRPr>
                    </a:p>
                  </a:txBody>
                  <a:tcPr>
                    <a:noFill/>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rgbClr val="1E1348"/>
                          </a:solidFill>
                        </a:rPr>
                        <a:t>Smart health</a:t>
                      </a:r>
                    </a:p>
                  </a:txBody>
                  <a:tcPr>
                    <a:no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7E0143AE-D7EB-48ED-8290-0D5DFD61FFF1}"/>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428344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Developing a test bed for smart city applications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4149715930"/>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solidFill>
                            <a:schemeClr val="bg1"/>
                          </a:solidFill>
                        </a:rPr>
                        <a:t>ICT Infrastructure</a:t>
                      </a:r>
                    </a:p>
                    <a:p>
                      <a:endParaRPr lang="en-GB" sz="1200" b="1" dirty="0"/>
                    </a:p>
                    <a:p>
                      <a:endParaRPr lang="en-GB" sz="1200" b="1" dirty="0"/>
                    </a:p>
                  </a:txBody>
                  <a:tcPr>
                    <a:solidFill>
                      <a:srgbClr val="B00D23"/>
                    </a:solidFill>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Bristol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Bristol has developed one of the strongest network test beds in the UK with a city operations centre that has been recognised as making a significant impact on broader city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Bristol is Open, which is a joint venture between Bristol City Council and the University of Bristol has developed a network platform of multiple communications technologies installed around the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Currently three networks are integrated through software controls: fibre in the ground, a wireless het-net (a heterogeneous network where the wireless network is provided in different ways) along the Brunel Mile area of Bristol, and a radio frequency mesh network deployed on 2,000 of the city’s lampposts.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This platform is allowing companies of all sizes to come to Bristol to test new technology in a real-world environment rather than just inside a laboratory.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key advantage of the Bristol model is the ability to splice up the network for different users. This provides the opportunity for new partners to become involved, from large corporates to community organisations and small start-up companies.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Bristol is Open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https://www.bristolisopen.com/</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rgbClr val="1E1348"/>
                          </a:solidFill>
                        </a:rPr>
                        <a:t>Smart governance</a:t>
                      </a:r>
                      <a:endParaRPr lang="en-GB" dirty="0">
                        <a:solidFill>
                          <a:srgbClr val="1E1348"/>
                        </a:solidFill>
                      </a:endParaRPr>
                    </a:p>
                  </a:txBody>
                  <a:tcPr>
                    <a:noFill/>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rgbClr val="1E1348"/>
                          </a:solidFill>
                        </a:rPr>
                        <a:t>Smart health</a:t>
                      </a:r>
                    </a:p>
                  </a:txBody>
                  <a:tcPr>
                    <a:no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33EB0F5E-7E47-458B-BD8C-092505C18741}"/>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58503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p:cNvSpPr>
            <a:spLocks noGrp="1"/>
          </p:cNvSpPr>
          <p:nvPr>
            <p:ph idx="1"/>
          </p:nvPr>
        </p:nvSpPr>
        <p:spPr>
          <a:xfrm>
            <a:off x="568800" y="1268199"/>
            <a:ext cx="4968000" cy="5329237"/>
          </a:xfrm>
        </p:spPr>
        <p:txBody>
          <a:bodyPr/>
          <a:lstStyle/>
          <a:p>
            <a:pPr eaLnBrk="1" hangingPunct="1">
              <a:spcBef>
                <a:spcPct val="0"/>
              </a:spcBef>
              <a:tabLst>
                <a:tab pos="5740400" algn="r"/>
              </a:tabLst>
            </a:pPr>
            <a:r>
              <a:rPr lang="en-US" altLang="en-US" sz="1800" b="0" dirty="0">
                <a:solidFill>
                  <a:srgbClr val="1E1348"/>
                </a:solidFill>
              </a:rPr>
              <a:t>Introduction	</a:t>
            </a:r>
            <a:r>
              <a:rPr lang="en-US" altLang="en-US" sz="1800" b="0" dirty="0">
                <a:solidFill>
                  <a:srgbClr val="1E1348"/>
                </a:solidFill>
                <a:hlinkClick r:id="rId2" action="ppaction://hlinksldjump"/>
              </a:rPr>
              <a:t>04</a:t>
            </a:r>
            <a:endParaRPr lang="en-US" altLang="en-US" sz="1800" b="0" dirty="0">
              <a:solidFill>
                <a:srgbClr val="1E1348"/>
              </a:solidFill>
            </a:endParaRPr>
          </a:p>
          <a:p>
            <a:pPr eaLnBrk="1" hangingPunct="1">
              <a:spcBef>
                <a:spcPct val="0"/>
              </a:spcBef>
              <a:tabLst>
                <a:tab pos="5740400" algn="r"/>
              </a:tabLst>
            </a:pPr>
            <a:r>
              <a:rPr lang="en-US" altLang="en-US" sz="1800" b="0" dirty="0">
                <a:solidFill>
                  <a:srgbClr val="1E1348"/>
                </a:solidFill>
              </a:rPr>
              <a:t>Technologies powering smart cities	</a:t>
            </a:r>
            <a:r>
              <a:rPr lang="en-US" altLang="en-US" sz="1800" b="0" dirty="0">
                <a:solidFill>
                  <a:srgbClr val="1E1348"/>
                </a:solidFill>
                <a:hlinkClick r:id="rId3" action="ppaction://hlinksldjump"/>
              </a:rPr>
              <a:t>06</a:t>
            </a:r>
            <a:endParaRPr lang="en-US" altLang="en-US" sz="1800" b="0" dirty="0">
              <a:solidFill>
                <a:srgbClr val="1E1348"/>
              </a:solidFill>
            </a:endParaRPr>
          </a:p>
          <a:p>
            <a:pPr eaLnBrk="1" hangingPunct="1">
              <a:spcBef>
                <a:spcPct val="0"/>
              </a:spcBef>
              <a:tabLst>
                <a:tab pos="5740400" algn="r"/>
              </a:tabLst>
            </a:pPr>
            <a:r>
              <a:rPr lang="en-US" altLang="en-US" sz="1800" b="0" dirty="0">
                <a:solidFill>
                  <a:srgbClr val="1E1348"/>
                </a:solidFill>
              </a:rPr>
              <a:t>Smart city systems	</a:t>
            </a:r>
            <a:r>
              <a:rPr lang="en-US" altLang="en-US" sz="1800" b="0" dirty="0">
                <a:solidFill>
                  <a:srgbClr val="1E1348"/>
                </a:solidFill>
                <a:hlinkClick r:id="rId4" action="ppaction://hlinksldjump"/>
              </a:rPr>
              <a:t>16</a:t>
            </a:r>
            <a:endParaRPr lang="en-US" altLang="en-US" sz="1800" b="0" dirty="0">
              <a:solidFill>
                <a:srgbClr val="1E1348"/>
              </a:solidFill>
            </a:endParaRPr>
          </a:p>
          <a:p>
            <a:pPr eaLnBrk="1" hangingPunct="1">
              <a:spcBef>
                <a:spcPct val="0"/>
              </a:spcBef>
              <a:tabLst>
                <a:tab pos="5740400" algn="r"/>
              </a:tabLst>
            </a:pPr>
            <a:r>
              <a:rPr lang="en-US" altLang="en-US" sz="1800" b="0" dirty="0">
                <a:solidFill>
                  <a:srgbClr val="1E1348"/>
                </a:solidFill>
              </a:rPr>
              <a:t>Smart cities in the UK	</a:t>
            </a:r>
            <a:r>
              <a:rPr lang="en-US" altLang="en-US" sz="1800" b="0" dirty="0">
                <a:solidFill>
                  <a:srgbClr val="1E1348"/>
                </a:solidFill>
                <a:hlinkClick r:id="rId5" action="ppaction://hlinksldjump"/>
              </a:rPr>
              <a:t>46</a:t>
            </a:r>
            <a:endParaRPr lang="en-US" altLang="en-US" sz="1800" b="0" dirty="0">
              <a:solidFill>
                <a:srgbClr val="1E1348"/>
              </a:solidFill>
            </a:endParaRPr>
          </a:p>
          <a:p>
            <a:pPr eaLnBrk="1" hangingPunct="1">
              <a:spcBef>
                <a:spcPct val="0"/>
              </a:spcBef>
              <a:tabLst>
                <a:tab pos="5740400" algn="r"/>
              </a:tabLst>
            </a:pPr>
            <a:r>
              <a:rPr lang="en-US" altLang="en-US" sz="1800" b="0" dirty="0">
                <a:solidFill>
                  <a:srgbClr val="1E1348"/>
                </a:solidFill>
              </a:rPr>
              <a:t>Supporting smart city innovation	</a:t>
            </a:r>
            <a:r>
              <a:rPr lang="en-US" altLang="en-US" sz="1800" b="0" dirty="0">
                <a:solidFill>
                  <a:srgbClr val="1E1348"/>
                </a:solidFill>
                <a:hlinkClick r:id="rId6" action="ppaction://hlinksldjump"/>
              </a:rPr>
              <a:t>54</a:t>
            </a:r>
            <a:endParaRPr lang="en-US" altLang="en-US" sz="1800" b="0" dirty="0">
              <a:solidFill>
                <a:srgbClr val="1E1348"/>
              </a:solidFill>
            </a:endParaRPr>
          </a:p>
          <a:p>
            <a:pPr lvl="0">
              <a:spcBef>
                <a:spcPct val="0"/>
              </a:spcBef>
              <a:tabLst>
                <a:tab pos="5740400" algn="r"/>
              </a:tabLst>
            </a:pPr>
            <a:r>
              <a:rPr lang="en-US" altLang="en-US" sz="1800" b="0" dirty="0">
                <a:solidFill>
                  <a:srgbClr val="1E1348"/>
                </a:solidFill>
              </a:rPr>
              <a:t>The broader offer	</a:t>
            </a:r>
            <a:r>
              <a:rPr lang="en-US" altLang="en-US" sz="1800" b="0" dirty="0">
                <a:solidFill>
                  <a:srgbClr val="1E1348"/>
                </a:solidFill>
                <a:hlinkClick r:id="rId7" action="ppaction://hlinksldjump"/>
              </a:rPr>
              <a:t>62</a:t>
            </a:r>
            <a:endParaRPr lang="en-US" altLang="en-US" sz="1800" b="0" dirty="0">
              <a:solidFill>
                <a:srgbClr val="1E1348"/>
              </a:solidFill>
            </a:endParaRPr>
          </a:p>
          <a:p>
            <a:pPr eaLnBrk="1" hangingPunct="1">
              <a:spcBef>
                <a:spcPct val="0"/>
              </a:spcBef>
              <a:tabLst>
                <a:tab pos="5740400" algn="r"/>
              </a:tabLst>
            </a:pPr>
            <a:r>
              <a:rPr lang="en-GB" altLang="en-US" sz="1800" b="0" dirty="0"/>
              <a:t>Support and next steps	</a:t>
            </a:r>
            <a:r>
              <a:rPr lang="en-GB" altLang="en-US" sz="1800" b="0" dirty="0">
                <a:hlinkClick r:id="rId8" action="ppaction://hlinksldjump"/>
              </a:rPr>
              <a:t>65</a:t>
            </a:r>
            <a:endParaRPr lang="en-GB" altLang="en-US" sz="1800" b="0" dirty="0"/>
          </a:p>
        </p:txBody>
      </p:sp>
      <p:sp>
        <p:nvSpPr>
          <p:cNvPr id="3" name="Text Placeholder 2"/>
          <p:cNvSpPr>
            <a:spLocks noGrp="1"/>
          </p:cNvSpPr>
          <p:nvPr>
            <p:ph type="body" sz="half" idx="2"/>
          </p:nvPr>
        </p:nvSpPr>
        <p:spPr>
          <a:xfrm>
            <a:off x="6105525" y="1268413"/>
            <a:ext cx="3008313" cy="4886325"/>
          </a:xfrm>
        </p:spPr>
        <p:txBody>
          <a:bodyPr/>
          <a:lstStyle/>
          <a:p>
            <a:pPr eaLnBrk="1" hangingPunct="1">
              <a:lnSpc>
                <a:spcPts val="1600"/>
              </a:lnSpc>
              <a:spcBef>
                <a:spcPct val="0"/>
              </a:spcBef>
              <a:spcAft>
                <a:spcPct val="20000"/>
              </a:spcAft>
              <a:tabLst>
                <a:tab pos="5740400" algn="r"/>
              </a:tabLst>
              <a:defRPr/>
            </a:pPr>
            <a:r>
              <a:rPr lang="en-US" kern="1200" dirty="0">
                <a:solidFill>
                  <a:srgbClr val="1E1348"/>
                </a:solidFill>
                <a:ea typeface="ＭＳ Ｐゴシック" charset="0"/>
              </a:rPr>
              <a:t>DIT Contacts</a:t>
            </a:r>
          </a:p>
          <a:p>
            <a:pPr lvl="0">
              <a:lnSpc>
                <a:spcPts val="1100"/>
              </a:lnSpc>
              <a:spcBef>
                <a:spcPct val="0"/>
              </a:spcBef>
              <a:spcAft>
                <a:spcPct val="10000"/>
              </a:spcAft>
              <a:tabLst>
                <a:tab pos="5740400" algn="r"/>
              </a:tabLst>
              <a:defRPr/>
            </a:pPr>
            <a:r>
              <a:rPr lang="en-GB" sz="1100" kern="1200" dirty="0">
                <a:solidFill>
                  <a:srgbClr val="1E1348"/>
                </a:solidFill>
                <a:ea typeface="ＭＳ Ｐゴシック" charset="0"/>
              </a:rPr>
              <a:t>Magnus Oman</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Investment Lead Technology </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Technology, Entrepreneurship &amp; Advanced  Manufacturing </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+44 (0)20 7215 8575</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hlinkClick r:id="rId9"/>
              </a:rPr>
              <a:t>Magnus.oman@trade.gov.uk</a:t>
            </a:r>
            <a:endParaRPr lang="en-GB" sz="1100" b="0" kern="1200" dirty="0">
              <a:solidFill>
                <a:srgbClr val="1E1348"/>
              </a:solidFill>
              <a:ea typeface="ＭＳ Ｐゴシック" charset="0"/>
            </a:endParaRP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 </a:t>
            </a:r>
          </a:p>
          <a:p>
            <a:pPr eaLnBrk="1" hangingPunct="1">
              <a:lnSpc>
                <a:spcPts val="1200"/>
              </a:lnSpc>
              <a:spcBef>
                <a:spcPct val="0"/>
              </a:spcBef>
              <a:tabLst>
                <a:tab pos="5740400" algn="r"/>
              </a:tabLst>
              <a:defRPr/>
            </a:pPr>
            <a:endParaRPr lang="en-US" sz="1100" b="0" u="sng" kern="1200" dirty="0">
              <a:solidFill>
                <a:srgbClr val="1E1348"/>
              </a:solidFill>
              <a:ea typeface="ＭＳ Ｐゴシック" charset="0"/>
            </a:endParaRPr>
          </a:p>
          <a:p>
            <a:pPr lvl="0">
              <a:lnSpc>
                <a:spcPts val="1100"/>
              </a:lnSpc>
              <a:spcBef>
                <a:spcPct val="0"/>
              </a:spcBef>
              <a:spcAft>
                <a:spcPct val="10000"/>
              </a:spcAft>
              <a:tabLst>
                <a:tab pos="5740400" algn="r"/>
              </a:tabLst>
              <a:defRPr/>
            </a:pPr>
            <a:r>
              <a:rPr lang="en-GB" sz="1100" kern="1200" dirty="0">
                <a:solidFill>
                  <a:srgbClr val="1E1348"/>
                </a:solidFill>
                <a:ea typeface="ＭＳ Ｐゴシック" charset="0"/>
              </a:rPr>
              <a:t>Shahriar Zakaria</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Investment Manager for Latin America, Canada &amp; Turkey</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Technology, Entrepreneurship &amp; Advanced  Manufacturing</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rPr>
              <a:t>+44 (0)20 7215 4553</a:t>
            </a:r>
          </a:p>
          <a:p>
            <a:pPr lvl="0">
              <a:lnSpc>
                <a:spcPts val="1100"/>
              </a:lnSpc>
              <a:spcBef>
                <a:spcPct val="0"/>
              </a:spcBef>
              <a:spcAft>
                <a:spcPct val="10000"/>
              </a:spcAft>
              <a:tabLst>
                <a:tab pos="5740400" algn="r"/>
              </a:tabLst>
              <a:defRPr/>
            </a:pPr>
            <a:r>
              <a:rPr lang="en-GB" sz="1100" b="0" kern="1200" dirty="0">
                <a:solidFill>
                  <a:srgbClr val="1E1348"/>
                </a:solidFill>
                <a:ea typeface="ＭＳ Ｐゴシック" charset="0"/>
                <a:hlinkClick r:id="rId9"/>
              </a:rPr>
              <a:t>Shahriar.zakaria@trade.gov.uk</a:t>
            </a:r>
            <a:endParaRPr lang="en-GB" sz="1100" b="0" kern="1200" dirty="0">
              <a:solidFill>
                <a:srgbClr val="1E1348"/>
              </a:solidFill>
              <a:ea typeface="ＭＳ Ｐゴシック" charset="0"/>
            </a:endParaRPr>
          </a:p>
          <a:p>
            <a:pPr eaLnBrk="1" hangingPunct="1">
              <a:lnSpc>
                <a:spcPts val="1200"/>
              </a:lnSpc>
              <a:spcBef>
                <a:spcPct val="0"/>
              </a:spcBef>
              <a:tabLst>
                <a:tab pos="5740400" algn="r"/>
              </a:tabLst>
              <a:defRPr/>
            </a:pPr>
            <a:endParaRPr lang="en-US" sz="1100" b="0" kern="1200" dirty="0">
              <a:solidFill>
                <a:srgbClr val="1E1348"/>
              </a:solidFill>
              <a:ea typeface="ＭＳ Ｐゴシック" charset="0"/>
            </a:endParaRPr>
          </a:p>
          <a:p>
            <a:pPr eaLnBrk="1" hangingPunct="1">
              <a:lnSpc>
                <a:spcPts val="1100"/>
              </a:lnSpc>
              <a:spcBef>
                <a:spcPct val="0"/>
              </a:spcBef>
              <a:spcAft>
                <a:spcPct val="10000"/>
              </a:spcAft>
              <a:tabLst>
                <a:tab pos="5740400" algn="r"/>
              </a:tabLst>
              <a:defRPr/>
            </a:pPr>
            <a:endParaRPr lang="en-US" sz="1000" b="0" kern="1200" dirty="0">
              <a:solidFill>
                <a:srgbClr val="1E1348"/>
              </a:solidFill>
              <a:ea typeface="ＭＳ Ｐゴシック" charset="0"/>
            </a:endParaRPr>
          </a:p>
          <a:p>
            <a:pPr eaLnBrk="1" hangingPunct="1">
              <a:lnSpc>
                <a:spcPts val="1100"/>
              </a:lnSpc>
              <a:spcBef>
                <a:spcPct val="0"/>
              </a:spcBef>
              <a:spcAft>
                <a:spcPct val="10000"/>
              </a:spcAft>
              <a:tabLst>
                <a:tab pos="5740400" algn="r"/>
              </a:tabLst>
              <a:defRPr/>
            </a:pPr>
            <a:endParaRPr lang="en-US" sz="1000" b="0" kern="1200" dirty="0">
              <a:solidFill>
                <a:srgbClr val="1E1348"/>
              </a:solidFill>
              <a:ea typeface="ＭＳ Ｐゴシック" charset="0"/>
            </a:endParaRPr>
          </a:p>
          <a:p>
            <a:pPr>
              <a:defRPr/>
            </a:pPr>
            <a:endParaRPr lang="en-GB" dirty="0"/>
          </a:p>
        </p:txBody>
      </p:sp>
      <p:sp>
        <p:nvSpPr>
          <p:cNvPr id="13317" name="Title 5"/>
          <p:cNvSpPr>
            <a:spLocks noGrp="1"/>
          </p:cNvSpPr>
          <p:nvPr>
            <p:ph type="title"/>
          </p:nvPr>
        </p:nvSpPr>
        <p:spPr/>
        <p:txBody>
          <a:bodyPr/>
          <a:lstStyle/>
          <a:p>
            <a:r>
              <a:rPr lang="en-GB" altLang="en-US" dirty="0"/>
              <a:t>Contents</a:t>
            </a:r>
          </a:p>
        </p:txBody>
      </p:sp>
      <p:pic>
        <p:nvPicPr>
          <p:cNvPr id="4" name="Picture 3">
            <a:extLst>
              <a:ext uri="{FF2B5EF4-FFF2-40B4-BE49-F238E27FC236}">
                <a16:creationId xmlns:a16="http://schemas.microsoft.com/office/drawing/2014/main" id="{021E0E7D-CDEA-4D75-8BBE-FE694C0B64B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8800" y="3573016"/>
            <a:ext cx="4968000" cy="3165122"/>
          </a:xfrm>
          <a:prstGeom prst="rect">
            <a:avLst/>
          </a:prstGeom>
        </p:spPr>
      </p:pic>
    </p:spTree>
    <p:extLst>
      <p:ext uri="{BB962C8B-B14F-4D97-AF65-F5344CB8AC3E}">
        <p14:creationId xmlns:p14="http://schemas.microsoft.com/office/powerpoint/2010/main" val="2152976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Using drones to inform emergency response</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619214844"/>
              </p:ext>
            </p:extLst>
          </p:nvPr>
        </p:nvGraphicFramePr>
        <p:xfrm>
          <a:off x="568800" y="1227666"/>
          <a:ext cx="8763303" cy="490728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York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Geospatial Insight was established in 2012 at the University of Leicester incubator G-STEP to address a gap in the market for delivering actionable business intelligence sourced from satellite imagery and drones.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In December 2015 the UK was hit by storms and floods that caused an estimated £5bn damage. Geospatial Insight used drones to fly over the city of York to collect flood data which was combined with geolocated images from social media.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Using data analytics, the company were able to produce 3-dimensional maps of flood levels throughout the city within one day. The speed of data collection and analysis allowed for a rapid response from authorities in the areas most under threat.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Geospatial Insight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https://www.geospatial-insight.com/resources/case-studies/uk-floods/</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solidFill>
                            <a:schemeClr val="bg1"/>
                          </a:solidFill>
                        </a:rPr>
                        <a:t>Geospatial technology</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t>Sensors</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116918F5-C67D-4F82-9ECF-007EB47CD9BE}"/>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pic>
        <p:nvPicPr>
          <p:cNvPr id="3" name="Picture 2">
            <a:extLst>
              <a:ext uri="{FF2B5EF4-FFF2-40B4-BE49-F238E27FC236}">
                <a16:creationId xmlns:a16="http://schemas.microsoft.com/office/drawing/2014/main" id="{165B16BA-3DE4-4A11-88B1-0F567D8675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60712" y="3645024"/>
            <a:ext cx="2998628" cy="1997555"/>
          </a:xfrm>
          <a:prstGeom prst="rect">
            <a:avLst/>
          </a:prstGeom>
        </p:spPr>
      </p:pic>
    </p:spTree>
    <p:extLst>
      <p:ext uri="{BB962C8B-B14F-4D97-AF65-F5344CB8AC3E}">
        <p14:creationId xmlns:p14="http://schemas.microsoft.com/office/powerpoint/2010/main" val="266175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Data analytics helps make better investment decisions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3121950376"/>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Newcastle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Urban Observatory at Newcastle University used data analysis from a network of 700 sensors to build up an more accurate picture of electric vehicle charging habits that changed the city council’s infrastructure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data revealed that the city-centre charging points were being blocked all day by commuters using them to top-up batteries that already held more than enough charge to safely complete the return journey home. Conversely, rapid charging points on the motorways and major routes through the city were used in short bursts throughout the day to enable the completion of a far higher volume of zero-emission journeys.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Data analytics helped the city council switch its investment in electric vehicle charging points from city-centre parking locations to convenient locations on the major routes in and around the city.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Verint: </a:t>
                      </a:r>
                      <a:r>
                        <a:rPr lang="en-GB" sz="800" dirty="0">
                          <a:hlinkClick r:id="rId2"/>
                        </a:rPr>
                        <a:t>https://community.verint.com/b/customer-engagement/posts/sensors-do-not-a-smart-city-make-part-2</a:t>
                      </a:r>
                      <a:endParaRPr kumimoji="0" lang="en-GB" sz="8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solidFill>
                            <a:schemeClr val="bg1"/>
                          </a:solidFill>
                        </a:rPr>
                        <a:t>Geospatial technology</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116918F5-C67D-4F82-9ECF-007EB47CD9BE}"/>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pic>
        <p:nvPicPr>
          <p:cNvPr id="8" name="Picture 7">
            <a:extLst>
              <a:ext uri="{FF2B5EF4-FFF2-40B4-BE49-F238E27FC236}">
                <a16:creationId xmlns:a16="http://schemas.microsoft.com/office/drawing/2014/main" id="{4BEBBD6F-6D63-4AAE-865A-9D9B49B70C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8704" y="3789040"/>
            <a:ext cx="2638044" cy="1760220"/>
          </a:xfrm>
          <a:prstGeom prst="rect">
            <a:avLst/>
          </a:prstGeom>
        </p:spPr>
      </p:pic>
    </p:spTree>
    <p:extLst>
      <p:ext uri="{BB962C8B-B14F-4D97-AF65-F5344CB8AC3E}">
        <p14:creationId xmlns:p14="http://schemas.microsoft.com/office/powerpoint/2010/main" val="69490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4CA3-52A2-4AAE-B0EB-4E2D86C09C60}"/>
              </a:ext>
            </a:extLst>
          </p:cNvPr>
          <p:cNvSpPr>
            <a:spLocks noGrp="1"/>
          </p:cNvSpPr>
          <p:nvPr>
            <p:ph type="title"/>
          </p:nvPr>
        </p:nvSpPr>
        <p:spPr/>
        <p:txBody>
          <a:bodyPr/>
          <a:lstStyle/>
          <a:p>
            <a:r>
              <a:rPr lang="en-GB" dirty="0"/>
              <a:t>Smart governance</a:t>
            </a:r>
          </a:p>
        </p:txBody>
      </p:sp>
      <p:sp>
        <p:nvSpPr>
          <p:cNvPr id="3" name="Content Placeholder 2">
            <a:extLst>
              <a:ext uri="{FF2B5EF4-FFF2-40B4-BE49-F238E27FC236}">
                <a16:creationId xmlns:a16="http://schemas.microsoft.com/office/drawing/2014/main" id="{2FB8248E-8055-408C-A552-D5D1C8226021}"/>
              </a:ext>
            </a:extLst>
          </p:cNvPr>
          <p:cNvSpPr>
            <a:spLocks noGrp="1"/>
          </p:cNvSpPr>
          <p:nvPr>
            <p:ph sz="half" idx="1"/>
          </p:nvPr>
        </p:nvSpPr>
        <p:spPr/>
        <p:txBody>
          <a:bodyPr/>
          <a:lstStyle/>
          <a:p>
            <a:r>
              <a:rPr lang="en-GB" dirty="0">
                <a:solidFill>
                  <a:srgbClr val="B00D23"/>
                </a:solidFill>
              </a:rPr>
              <a:t>Smart governance</a:t>
            </a:r>
          </a:p>
          <a:p>
            <a:r>
              <a:rPr lang="en-GB" sz="1100" b="0" dirty="0">
                <a:solidFill>
                  <a:srgbClr val="1E1348"/>
                </a:solidFill>
              </a:rPr>
              <a:t>Smart governance is the intelligent use of technology to improve decision-making through better collaboration among different stakeholders, including government and citizens. By utilising comprehensive, real-time data, government agencies and private sector institutions are able to better understand citizen demand patterns – and are thus able to respond more quickly and cost-effectively.</a:t>
            </a:r>
          </a:p>
          <a:p>
            <a:endParaRPr lang="en-GB" sz="1100" b="0" dirty="0">
              <a:solidFill>
                <a:srgbClr val="1E1348"/>
              </a:solidFill>
            </a:endParaRPr>
          </a:p>
          <a:p>
            <a:r>
              <a:rPr lang="en-GB" sz="1100" b="0" dirty="0">
                <a:solidFill>
                  <a:srgbClr val="1E1348"/>
                </a:solidFill>
              </a:rPr>
              <a:t>The multi channel approach to citizen engagement that defines smart governance requires complex technical solutions. Enterprise software and cloud computing are forecast to be the technologies driving this engagement in the future and cities in the UK are already working with large market players such as Microsoft, AWS, SAP, Verint and Equiniti Group. </a:t>
            </a:r>
            <a:endParaRPr lang="en-GB" sz="1100" b="0" dirty="0">
              <a:solidFill>
                <a:srgbClr val="B00D23"/>
              </a:solidFill>
            </a:endParaRPr>
          </a:p>
          <a:p>
            <a:endParaRPr lang="en-GB" sz="1100" b="0" dirty="0">
              <a:solidFill>
                <a:srgbClr val="1E1348"/>
              </a:solidFill>
            </a:endParaRPr>
          </a:p>
          <a:p>
            <a:r>
              <a:rPr lang="en-GB" sz="1100" b="0" dirty="0">
                <a:solidFill>
                  <a:srgbClr val="1E1348"/>
                </a:solidFill>
              </a:rPr>
              <a:t>Smart governance also provides the opportunity to make services more efficient through technology and better connected services. Services such as urban planning, business registration and citizen payments can all be included in this area.</a:t>
            </a:r>
          </a:p>
          <a:p>
            <a:endParaRPr lang="en-GB" sz="1100" b="0" dirty="0">
              <a:solidFill>
                <a:srgbClr val="1E1348"/>
              </a:solidFill>
            </a:endParaRPr>
          </a:p>
          <a:p>
            <a:endParaRPr lang="en-GB" sz="1100" b="0" dirty="0">
              <a:solidFill>
                <a:srgbClr val="1E1348"/>
              </a:solidFill>
            </a:endParaRPr>
          </a:p>
          <a:p>
            <a:endParaRPr lang="en-GB" dirty="0"/>
          </a:p>
        </p:txBody>
      </p:sp>
      <p:sp>
        <p:nvSpPr>
          <p:cNvPr id="4" name="Content Placeholder 3">
            <a:extLst>
              <a:ext uri="{FF2B5EF4-FFF2-40B4-BE49-F238E27FC236}">
                <a16:creationId xmlns:a16="http://schemas.microsoft.com/office/drawing/2014/main" id="{11A1C775-86CE-484B-A36B-1D7000CCA06B}"/>
              </a:ext>
            </a:extLst>
          </p:cNvPr>
          <p:cNvSpPr>
            <a:spLocks noGrp="1"/>
          </p:cNvSpPr>
          <p:nvPr>
            <p:ph sz="half" idx="2"/>
          </p:nvPr>
        </p:nvSpPr>
        <p:spPr>
          <a:xfrm>
            <a:off x="5111703" y="1341438"/>
            <a:ext cx="4320000" cy="4430712"/>
          </a:xfrm>
        </p:spPr>
        <p:txBody>
          <a:bodyPr/>
          <a:lstStyle/>
          <a:p>
            <a:pPr lvl="0"/>
            <a:r>
              <a:rPr lang="en-GB" dirty="0">
                <a:solidFill>
                  <a:srgbClr val="B00D23"/>
                </a:solidFill>
              </a:rPr>
              <a:t>Opportunities</a:t>
            </a:r>
          </a:p>
          <a:p>
            <a:pPr marL="171450" lvl="0" indent="-171450">
              <a:buClr>
                <a:srgbClr val="B00D23"/>
              </a:buClr>
              <a:buFont typeface="Wingdings" panose="05000000000000000000" pitchFamily="2" charset="2"/>
              <a:buChar char="§"/>
            </a:pPr>
            <a:r>
              <a:rPr lang="en-GB" sz="1100" dirty="0">
                <a:solidFill>
                  <a:srgbClr val="1E1348"/>
                </a:solidFill>
              </a:rPr>
              <a:t>Data platforms </a:t>
            </a:r>
            <a:r>
              <a:rPr lang="en-GB" sz="1100" b="0" dirty="0">
                <a:solidFill>
                  <a:srgbClr val="1E1348"/>
                </a:solidFill>
              </a:rPr>
              <a:t>for open access.</a:t>
            </a:r>
          </a:p>
          <a:p>
            <a:pPr marL="171450" lvl="0" indent="-171450">
              <a:buClr>
                <a:srgbClr val="B00D23"/>
              </a:buClr>
              <a:buFont typeface="Wingdings" panose="05000000000000000000" pitchFamily="2" charset="2"/>
              <a:buChar char="§"/>
            </a:pPr>
            <a:r>
              <a:rPr lang="en-GB" sz="1100" b="0" dirty="0">
                <a:solidFill>
                  <a:srgbClr val="1E1348"/>
                </a:solidFill>
              </a:rPr>
              <a:t>Omni-channel </a:t>
            </a:r>
            <a:r>
              <a:rPr lang="en-GB" sz="1100" dirty="0">
                <a:solidFill>
                  <a:srgbClr val="1E1348"/>
                </a:solidFill>
              </a:rPr>
              <a:t>citizen engagement </a:t>
            </a:r>
            <a:r>
              <a:rPr lang="en-GB" sz="1100" b="0" dirty="0">
                <a:solidFill>
                  <a:srgbClr val="1E1348"/>
                </a:solidFill>
              </a:rPr>
              <a:t>solutions.</a:t>
            </a:r>
          </a:p>
          <a:p>
            <a:pPr marL="171450" lvl="0" indent="-171450">
              <a:buClr>
                <a:srgbClr val="B00D23"/>
              </a:buClr>
              <a:buFont typeface="Wingdings" panose="05000000000000000000" pitchFamily="2" charset="2"/>
              <a:buChar char="§"/>
            </a:pPr>
            <a:r>
              <a:rPr lang="en-GB" sz="1100" b="0" dirty="0">
                <a:solidFill>
                  <a:srgbClr val="1E1348"/>
                </a:solidFill>
              </a:rPr>
              <a:t>Evolving</a:t>
            </a:r>
            <a:r>
              <a:rPr lang="en-GB" sz="1100" dirty="0">
                <a:solidFill>
                  <a:srgbClr val="1E1348"/>
                </a:solidFill>
              </a:rPr>
              <a:t> Enterprise software </a:t>
            </a:r>
            <a:r>
              <a:rPr lang="en-GB" sz="1100" b="0" dirty="0">
                <a:solidFill>
                  <a:srgbClr val="1E1348"/>
                </a:solidFill>
              </a:rPr>
              <a:t>to accommodate IoT and increased data analytics.</a:t>
            </a:r>
          </a:p>
          <a:p>
            <a:pPr marL="171450" lvl="0" indent="-171450">
              <a:buClr>
                <a:srgbClr val="B00D23"/>
              </a:buClr>
              <a:buFont typeface="Wingdings" panose="05000000000000000000" pitchFamily="2" charset="2"/>
              <a:buChar char="§"/>
            </a:pPr>
            <a:r>
              <a:rPr lang="en-GB" sz="1100" dirty="0">
                <a:solidFill>
                  <a:srgbClr val="1E1348"/>
                </a:solidFill>
              </a:rPr>
              <a:t>Software as a Service </a:t>
            </a:r>
            <a:r>
              <a:rPr lang="en-GB" sz="1100" b="0" dirty="0">
                <a:solidFill>
                  <a:srgbClr val="1E1348"/>
                </a:solidFill>
              </a:rPr>
              <a:t>(SaaS) and </a:t>
            </a:r>
            <a:r>
              <a:rPr lang="en-GB" sz="1100" dirty="0">
                <a:solidFill>
                  <a:srgbClr val="1E1348"/>
                </a:solidFill>
              </a:rPr>
              <a:t>cloud computing </a:t>
            </a:r>
            <a:r>
              <a:rPr lang="en-GB" sz="1100" b="0" dirty="0">
                <a:solidFill>
                  <a:srgbClr val="1E1348"/>
                </a:solidFill>
              </a:rPr>
              <a:t>solutions.</a:t>
            </a:r>
          </a:p>
          <a:p>
            <a:pPr marL="171450" lvl="0" indent="-171450">
              <a:buClr>
                <a:srgbClr val="B00D23"/>
              </a:buClr>
              <a:buFont typeface="Wingdings" panose="05000000000000000000" pitchFamily="2" charset="2"/>
              <a:buChar char="§"/>
            </a:pPr>
            <a:r>
              <a:rPr lang="en-GB" sz="1100" dirty="0">
                <a:solidFill>
                  <a:srgbClr val="1E1348"/>
                </a:solidFill>
              </a:rPr>
              <a:t>GDPR</a:t>
            </a:r>
            <a:r>
              <a:rPr lang="en-GB" sz="1100" b="0" dirty="0">
                <a:solidFill>
                  <a:srgbClr val="1E1348"/>
                </a:solidFill>
              </a:rPr>
              <a:t> compliance solutions.</a:t>
            </a:r>
          </a:p>
          <a:p>
            <a:pPr marL="171450" lvl="0" indent="-171450">
              <a:buClr>
                <a:srgbClr val="B00D23"/>
              </a:buClr>
              <a:buFont typeface="Wingdings" panose="05000000000000000000" pitchFamily="2" charset="2"/>
              <a:buChar char="§"/>
            </a:pPr>
            <a:r>
              <a:rPr lang="en-GB" sz="1100" b="0" dirty="0">
                <a:solidFill>
                  <a:srgbClr val="1E1348"/>
                </a:solidFill>
              </a:rPr>
              <a:t>Developing </a:t>
            </a:r>
            <a:r>
              <a:rPr lang="en-GB" sz="1100" dirty="0">
                <a:solidFill>
                  <a:srgbClr val="1E1348"/>
                </a:solidFill>
              </a:rPr>
              <a:t>new uses of data </a:t>
            </a:r>
            <a:r>
              <a:rPr lang="en-GB" sz="1100" b="0" dirty="0">
                <a:solidFill>
                  <a:srgbClr val="1E1348"/>
                </a:solidFill>
              </a:rPr>
              <a:t>created by citizens through sensors and smartphones.</a:t>
            </a:r>
          </a:p>
          <a:p>
            <a:pPr marL="171450" lvl="0" indent="-171450">
              <a:buClr>
                <a:srgbClr val="B00D23"/>
              </a:buClr>
              <a:buFont typeface="Wingdings" panose="05000000000000000000" pitchFamily="2" charset="2"/>
              <a:buChar char="§"/>
            </a:pPr>
            <a:r>
              <a:rPr lang="en-GB" sz="1100" dirty="0">
                <a:solidFill>
                  <a:srgbClr val="1E1348"/>
                </a:solidFill>
              </a:rPr>
              <a:t>Digitally-enabled planning </a:t>
            </a:r>
            <a:r>
              <a:rPr lang="en-GB" sz="1100" b="0" dirty="0">
                <a:solidFill>
                  <a:srgbClr val="1E1348"/>
                </a:solidFill>
              </a:rPr>
              <a:t>to speed up planning processes and improve the post-permission process.</a:t>
            </a:r>
          </a:p>
          <a:p>
            <a:pPr marL="171450" lvl="0" indent="-171450">
              <a:buClr>
                <a:srgbClr val="B00D23"/>
              </a:buClr>
              <a:buFont typeface="Wingdings" panose="05000000000000000000" pitchFamily="2" charset="2"/>
              <a:buChar char="§"/>
            </a:pPr>
            <a:r>
              <a:rPr lang="en-GB" sz="1100" b="0" dirty="0">
                <a:solidFill>
                  <a:srgbClr val="1E1348"/>
                </a:solidFill>
              </a:rPr>
              <a:t>Developing </a:t>
            </a:r>
            <a:r>
              <a:rPr lang="en-GB" sz="1100" dirty="0">
                <a:solidFill>
                  <a:srgbClr val="1E1348"/>
                </a:solidFill>
              </a:rPr>
              <a:t>augmented and virtual reality </a:t>
            </a:r>
            <a:r>
              <a:rPr lang="en-GB" sz="1100" b="0" dirty="0">
                <a:solidFill>
                  <a:srgbClr val="1E1348"/>
                </a:solidFill>
              </a:rPr>
              <a:t>solutions increase public engagement.</a:t>
            </a:r>
          </a:p>
          <a:p>
            <a:endParaRPr lang="en-GB" dirty="0"/>
          </a:p>
        </p:txBody>
      </p:sp>
      <p:pic>
        <p:nvPicPr>
          <p:cNvPr id="8" name="Picture 7">
            <a:extLst>
              <a:ext uri="{FF2B5EF4-FFF2-40B4-BE49-F238E27FC236}">
                <a16:creationId xmlns:a16="http://schemas.microsoft.com/office/drawing/2014/main" id="{FF461B9A-BB68-4318-A81C-6481F2F5DD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9024" y="4063052"/>
            <a:ext cx="3009649" cy="2006432"/>
          </a:xfrm>
          <a:prstGeom prst="rect">
            <a:avLst/>
          </a:prstGeom>
        </p:spPr>
      </p:pic>
      <p:sp>
        <p:nvSpPr>
          <p:cNvPr id="9" name="Rectangle 8">
            <a:extLst>
              <a:ext uri="{FF2B5EF4-FFF2-40B4-BE49-F238E27FC236}">
                <a16:creationId xmlns:a16="http://schemas.microsoft.com/office/drawing/2014/main" id="{C98C587F-015D-4FF1-BA4A-A17CD13D3B3A}"/>
              </a:ext>
            </a:extLst>
          </p:cNvPr>
          <p:cNvSpPr/>
          <p:nvPr/>
        </p:nvSpPr>
        <p:spPr>
          <a:xfrm>
            <a:off x="5104800" y="6235001"/>
            <a:ext cx="4953000" cy="461665"/>
          </a:xfrm>
          <a:prstGeom prst="rect">
            <a:avLst/>
          </a:prstGeom>
        </p:spPr>
        <p:txBody>
          <a:bodyPr>
            <a:spAutoFit/>
          </a:bodyPr>
          <a:lstStyle/>
          <a:p>
            <a:pPr lvl="0"/>
            <a:r>
              <a:rPr lang="en-GB" sz="800" i="1" dirty="0">
                <a:solidFill>
                  <a:srgbClr val="1E1348"/>
                </a:solidFill>
              </a:rPr>
              <a:t>Sources: Future Cities Catapult (2018)  Digitising the planning system</a:t>
            </a:r>
          </a:p>
          <a:p>
            <a:pPr lvl="0"/>
            <a:r>
              <a:rPr lang="en-GB" sz="800" i="1" dirty="0">
                <a:solidFill>
                  <a:srgbClr val="1E1348"/>
                </a:solidFill>
              </a:rPr>
              <a:t>Pereira (2018) Smart Governance in the Context of Smart Cities: A Literature Review </a:t>
            </a:r>
          </a:p>
          <a:p>
            <a:pPr lvl="0"/>
            <a:r>
              <a:rPr lang="en-GB" sz="800" i="1" dirty="0"/>
              <a:t>DOI: 10.3233/IP-170067</a:t>
            </a:r>
            <a:endParaRPr lang="en-GB" sz="800" i="1" dirty="0">
              <a:solidFill>
                <a:srgbClr val="1E1348"/>
              </a:solidFill>
            </a:endParaRPr>
          </a:p>
        </p:txBody>
      </p:sp>
    </p:spTree>
    <p:extLst>
      <p:ext uri="{BB962C8B-B14F-4D97-AF65-F5344CB8AC3E}">
        <p14:creationId xmlns:p14="http://schemas.microsoft.com/office/powerpoint/2010/main" val="1204007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Engaging citizens in road service improvement</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1230164849"/>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Design for Social Change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Design for Social Change (D4SC) is an urban innovation company based in London, Bangalore and Berlin. It develops collaborative urban technologies to co-create smarter cities. In 2019 it worked with leading UK public and regulated services provider Amey, Plymouth University and Plymouth City Council to run its Changify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Changify allows smart cities to identify what their citizens are thinking in real time, and in Plymouth it is being used to understand priorities of different road users. Citizens download an app and use it to upload photographs of road issues they want to celebrate or improve. These are then voted on by other users to identify priorities.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For those who have to maintain and monitor urban infrastructures and city services, D4SC’s Changify platform provides a real-time civic engagement social network that cuts through the clutter, increases service efficiency, and lowers maintenance costs. It applies human intelligence with location and sensor data to drive community participation.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Plymouth story shows how smaller cities are also looking for innovation in services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http://www.changify.org/smarterstreets/</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rgbClr val="1E1348"/>
                          </a:solidFill>
                        </a:rPr>
                        <a:t>Sensors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chemeClr val="bg1"/>
                          </a:solidFill>
                        </a:rPr>
                        <a:t>Smart governance</a:t>
                      </a:r>
                      <a:endParaRPr lang="en-GB" dirty="0">
                        <a:solidFill>
                          <a:schemeClr val="bg1"/>
                        </a:solidFill>
                      </a:endParaRPr>
                    </a:p>
                  </a:txBody>
                  <a:tcPr>
                    <a:solidFill>
                      <a:srgbClr val="1E1348"/>
                    </a:solidFill>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rgbClr val="1E1348"/>
                          </a:solidFill>
                        </a:rPr>
                        <a:t>Automation </a:t>
                      </a:r>
                    </a:p>
                    <a:p>
                      <a:endParaRPr lang="en-GB" sz="1200" b="1" dirty="0"/>
                    </a:p>
                    <a:p>
                      <a:endParaRPr lang="en-GB" sz="1200" b="1" dirty="0"/>
                    </a:p>
                  </a:txBody>
                  <a:tcPr>
                    <a:noFill/>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B16FC61F-5310-4218-ACF7-F9B1959C41BE}"/>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850568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Automating services saves 20% on library budgets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2705269725"/>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Biblioteca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A reduction in local government financing has put pressure on councils to cut costs, whilst still providing public services. The UK has seen libraries across the country close, or put into the hands of volunteers, reducing access to a much loved public resource.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Peterborough City Council has 10 libraries valued by residents that the Council wanted to remain open within their budget restraints.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Open+ was the automated solution provided by Biblioteca UK, a subsidiary of Swiss library management company Biblioteca. The system provides libraries with the opportunity to decide when they open outside of traditional opening hours, without increasing staffing costs. By scanning their library card and entering a pin number, patrons can enter the library, complete what they need to do and then leave, all without staff being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Open+ also allows control of other elements in the library such as lights, public announcements, PC’s, self-service kiosks and a full CCTV surveillance system for a safer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The Open+ solution has provided a permanent reduction in the library budget of £305,000 for a service which costs £1.5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chemeClr val="tx1"/>
                          </a:solidFill>
                          <a:effectLst/>
                          <a:uLnTx/>
                          <a:uFillTx/>
                          <a:latin typeface="+mn-lt"/>
                          <a:ea typeface="+mn-ea"/>
                          <a:cs typeface="+mn-cs"/>
                        </a:rPr>
                        <a:t>Source: </a:t>
                      </a:r>
                      <a:r>
                        <a:rPr kumimoji="0" lang="en-GB" sz="800" b="0" i="1" u="none" strike="noStrike" kern="1200" cap="none" spc="0" normalizeH="0" baseline="0" noProof="0" dirty="0">
                          <a:ln>
                            <a:noFill/>
                          </a:ln>
                          <a:solidFill>
                            <a:schemeClr val="tx1"/>
                          </a:solidFill>
                          <a:effectLst/>
                          <a:uLnTx/>
                          <a:uFillTx/>
                          <a:latin typeface="+mn-lt"/>
                          <a:ea typeface="+mn-ea"/>
                          <a:cs typeface="+mn-cs"/>
                          <a:hlinkClick r:id="rId2"/>
                        </a:rPr>
                        <a:t>http://www.futurepeterborough.com/project/open-plus/</a:t>
                      </a:r>
                      <a:endParaRPr kumimoji="0" lang="en-GB" sz="800" b="0" i="1"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chemeClr val="bg1"/>
                          </a:solidFill>
                        </a:rPr>
                        <a:t>Smart governance</a:t>
                      </a:r>
                      <a:endParaRPr lang="en-GB" dirty="0">
                        <a:solidFill>
                          <a:schemeClr val="bg1"/>
                        </a:solidFill>
                      </a:endParaRPr>
                    </a:p>
                  </a:txBody>
                  <a:tcPr>
                    <a:solidFill>
                      <a:srgbClr val="1E1348"/>
                    </a:solidFill>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chemeClr val="bg1"/>
                          </a:solidFill>
                        </a:rPr>
                        <a:t>Automation </a:t>
                      </a:r>
                    </a:p>
                    <a:p>
                      <a:endParaRPr lang="en-GB" sz="1200" b="1" dirty="0"/>
                    </a:p>
                    <a:p>
                      <a:endParaRPr lang="en-GB" sz="1200" b="1" dirty="0"/>
                    </a:p>
                  </a:txBody>
                  <a:tcPr>
                    <a:solidFill>
                      <a:srgbClr val="B00D23"/>
                    </a:solidFill>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21F17246-C7AF-4980-B315-F362C74B98FC}"/>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427994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Open data encourages citizen involvement</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1161259764"/>
              </p:ext>
            </p:extLst>
          </p:nvPr>
        </p:nvGraphicFramePr>
        <p:xfrm>
          <a:off x="568800" y="1227666"/>
          <a:ext cx="8763303" cy="478536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Edinburgh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By making data easily available online the City of Edinburgh Council are finding innovative solutions are being created by interested citizens and potential new businesses.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The Council’s Open Data Portal provides access to over 200 datasets that can be used by anyone interested in using, developing and working with data. In 2015 one local Community Council member was able to develop an app in less than two weeks that encouraged local engagement in planning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Using the Open Data Portal the developer created an online map that brought together data on significant planned developments (with links to the relevant documents on the planning portal and public consultations events), the wider planning picture (local development plan, vacant and derelict land, conservation areas etc.) and the local infrastructure (GPs, schools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mn-lt"/>
                          <a:ea typeface="+mn-ea"/>
                          <a:cs typeface="+mn-cs"/>
                        </a:rPr>
                        <a:t>Citizens across Edinburgh are also encouraged to get involved with council data through the EdinburghApps project. Launched in 2013, this is a competition for developers to create creative, customer driven solutions to city challenges. It was the first event of its kind in the UK and offers winners business support and the potential opportunity to work with the Council to develop their concepts further.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chemeClr val="tx1"/>
                          </a:solidFill>
                          <a:effectLst/>
                          <a:uLnTx/>
                          <a:uFillTx/>
                          <a:latin typeface="+mn-lt"/>
                          <a:ea typeface="+mn-ea"/>
                          <a:cs typeface="+mn-cs"/>
                        </a:rPr>
                        <a:t>Source: </a:t>
                      </a:r>
                      <a:r>
                        <a:rPr kumimoji="0" lang="en-GB" sz="800" b="0" i="1" u="none" strike="noStrike" kern="1200" cap="none" spc="0" normalizeH="0" baseline="0" noProof="0" dirty="0">
                          <a:ln>
                            <a:noFill/>
                          </a:ln>
                          <a:solidFill>
                            <a:schemeClr val="tx1"/>
                          </a:solidFill>
                          <a:effectLst/>
                          <a:uLnTx/>
                          <a:uFillTx/>
                          <a:latin typeface="+mn-lt"/>
                          <a:ea typeface="+mn-ea"/>
                          <a:cs typeface="+mn-cs"/>
                          <a:hlinkClick r:id="rId2"/>
                        </a:rPr>
                        <a:t>https://edinburghopendata.info/stories/</a:t>
                      </a:r>
                      <a:endParaRPr kumimoji="0" lang="en-GB" sz="800" b="0" i="1"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chemeClr val="tx1"/>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solidFill>
                            <a:schemeClr val="bg1"/>
                          </a:solidFill>
                        </a:rPr>
                        <a:t>Geospatial technology</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t>Sensors</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chemeClr val="bg1"/>
                          </a:solidFill>
                        </a:rPr>
                        <a:t>Smart governance</a:t>
                      </a:r>
                      <a:endParaRPr lang="en-GB" dirty="0">
                        <a:solidFill>
                          <a:schemeClr val="bg1"/>
                        </a:solidFill>
                      </a:endParaRPr>
                    </a:p>
                  </a:txBody>
                  <a:tcPr>
                    <a:solidFill>
                      <a:srgbClr val="1E1348"/>
                    </a:solidFill>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95195EC2-7574-4574-AF4B-17BAFA79B304}"/>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5100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52AA-04AA-49C7-93D4-38973193325C}"/>
              </a:ext>
            </a:extLst>
          </p:cNvPr>
          <p:cNvSpPr>
            <a:spLocks noGrp="1"/>
          </p:cNvSpPr>
          <p:nvPr>
            <p:ph type="title"/>
          </p:nvPr>
        </p:nvSpPr>
        <p:spPr/>
        <p:txBody>
          <a:bodyPr/>
          <a:lstStyle/>
          <a:p>
            <a:r>
              <a:rPr lang="en-GB" dirty="0"/>
              <a:t>Smart mobility</a:t>
            </a:r>
          </a:p>
        </p:txBody>
      </p:sp>
      <p:sp>
        <p:nvSpPr>
          <p:cNvPr id="3" name="Content Placeholder 2">
            <a:extLst>
              <a:ext uri="{FF2B5EF4-FFF2-40B4-BE49-F238E27FC236}">
                <a16:creationId xmlns:a16="http://schemas.microsoft.com/office/drawing/2014/main" id="{27BCA3B9-D532-40EC-9562-9E084D7EB9AC}"/>
              </a:ext>
            </a:extLst>
          </p:cNvPr>
          <p:cNvSpPr>
            <a:spLocks noGrp="1"/>
          </p:cNvSpPr>
          <p:nvPr>
            <p:ph sz="half" idx="1"/>
          </p:nvPr>
        </p:nvSpPr>
        <p:spPr/>
        <p:txBody>
          <a:bodyPr/>
          <a:lstStyle/>
          <a:p>
            <a:r>
              <a:rPr lang="en-GB" dirty="0">
                <a:solidFill>
                  <a:srgbClr val="B00D23"/>
                </a:solidFill>
              </a:rPr>
              <a:t>Smart mobility</a:t>
            </a:r>
          </a:p>
          <a:p>
            <a:r>
              <a:rPr lang="en-GB" sz="1100" b="0" dirty="0"/>
              <a:t>Smart mobility is about environmentally friendly, integrated, automated and personalised travel on-demand. It is bringing together the automotive industry with technology and engineering firms. As connected cars increasingly communicate with the urban environment it also opens up new business models and revenue streams.</a:t>
            </a:r>
          </a:p>
          <a:p>
            <a:endParaRPr lang="en-GB" sz="1100" b="0" dirty="0"/>
          </a:p>
          <a:p>
            <a:r>
              <a:rPr lang="en-GB" sz="1100" b="0" dirty="0"/>
              <a:t>Business models that characterise smart mobility in cities include:</a:t>
            </a:r>
          </a:p>
          <a:p>
            <a:endParaRPr lang="en-GB" sz="1100" b="0" dirty="0"/>
          </a:p>
          <a:p>
            <a:pPr marL="171450" indent="-171450">
              <a:buClr>
                <a:srgbClr val="B00D23"/>
              </a:buClr>
              <a:buFont typeface="Wingdings" panose="05000000000000000000" pitchFamily="2" charset="2"/>
              <a:buChar char="§"/>
            </a:pPr>
            <a:r>
              <a:rPr lang="en-GB" sz="1100" b="0" dirty="0"/>
              <a:t>On-Demand and Autonomous Mobility (consumer-facing solutions for ride hailing, car sharing, and subscription based models).</a:t>
            </a:r>
          </a:p>
          <a:p>
            <a:pPr marL="171450" indent="-171450">
              <a:buClr>
                <a:srgbClr val="B00D23"/>
              </a:buClr>
              <a:buFont typeface="Wingdings" panose="05000000000000000000" pitchFamily="2" charset="2"/>
              <a:buChar char="§"/>
            </a:pPr>
            <a:r>
              <a:rPr lang="en-GB" sz="1100" b="0" dirty="0"/>
              <a:t>Digital Infrastructure &amp; Services (multi-model integration solutions that allow you to plan, book and pay for journeys across multiple providers).</a:t>
            </a:r>
          </a:p>
          <a:p>
            <a:pPr marL="171450" indent="-171450">
              <a:buClr>
                <a:srgbClr val="B00D23"/>
              </a:buClr>
              <a:buFont typeface="Wingdings" panose="05000000000000000000" pitchFamily="2" charset="2"/>
              <a:buChar char="§"/>
            </a:pPr>
            <a:r>
              <a:rPr lang="en-GB" sz="1100" b="0" dirty="0"/>
              <a:t>Intelligent Transport Solutions (including smart parking and traffic management).</a:t>
            </a:r>
          </a:p>
          <a:p>
            <a:endParaRPr lang="en-GB" sz="1100" b="0" dirty="0"/>
          </a:p>
          <a:p>
            <a:r>
              <a:rPr lang="en-GB" dirty="0">
                <a:solidFill>
                  <a:srgbClr val="B00D23"/>
                </a:solidFill>
              </a:rPr>
              <a:t>The UK is at the forefront of smart mobility testing</a:t>
            </a:r>
          </a:p>
          <a:p>
            <a:r>
              <a:rPr lang="en-GB" sz="1100" b="0" dirty="0"/>
              <a:t>In 2018 Milton Keynes completed one of the world’s largest trials of free roaming autonomous vehicles for last mile journeys as part of the UK Autodrive project. The trial demonstrated the UK’s ability to develop and test advanced autonomous technology in a live public environment. </a:t>
            </a:r>
          </a:p>
          <a:p>
            <a:endParaRPr lang="en-GB" sz="1100" b="0" dirty="0"/>
          </a:p>
        </p:txBody>
      </p:sp>
      <p:sp>
        <p:nvSpPr>
          <p:cNvPr id="4" name="Content Placeholder 3">
            <a:extLst>
              <a:ext uri="{FF2B5EF4-FFF2-40B4-BE49-F238E27FC236}">
                <a16:creationId xmlns:a16="http://schemas.microsoft.com/office/drawing/2014/main" id="{4230E791-C7D8-4534-896C-FD612389483F}"/>
              </a:ext>
            </a:extLst>
          </p:cNvPr>
          <p:cNvSpPr>
            <a:spLocks noGrp="1"/>
          </p:cNvSpPr>
          <p:nvPr>
            <p:ph sz="half" idx="2"/>
          </p:nvPr>
        </p:nvSpPr>
        <p:spPr/>
        <p:txBody>
          <a:bodyPr/>
          <a:lstStyle/>
          <a:p>
            <a:pPr lvl="0"/>
            <a:r>
              <a:rPr lang="en-GB" dirty="0">
                <a:solidFill>
                  <a:srgbClr val="B00D23"/>
                </a:solidFill>
              </a:rPr>
              <a:t>Opportunities</a:t>
            </a:r>
          </a:p>
          <a:p>
            <a:pPr marL="171450" lvl="0" indent="-171450">
              <a:buClr>
                <a:srgbClr val="B00D23"/>
              </a:buClr>
              <a:buFont typeface="Wingdings" panose="05000000000000000000" pitchFamily="2" charset="2"/>
              <a:buChar char="§"/>
            </a:pPr>
            <a:r>
              <a:rPr lang="en-GB" sz="1100" b="0" dirty="0">
                <a:solidFill>
                  <a:srgbClr val="1E1348"/>
                </a:solidFill>
              </a:rPr>
              <a:t>A major market opportunity exists for service providers and retailers to </a:t>
            </a:r>
            <a:r>
              <a:rPr lang="en-GB" sz="1100" dirty="0">
                <a:solidFill>
                  <a:srgbClr val="1E1348"/>
                </a:solidFill>
              </a:rPr>
              <a:t>analyse the data </a:t>
            </a:r>
            <a:r>
              <a:rPr lang="en-GB" sz="1100" b="0" dirty="0">
                <a:solidFill>
                  <a:srgbClr val="1E1348"/>
                </a:solidFill>
              </a:rPr>
              <a:t>being collected by more connected vehicles and build new products and services that leverage this flow of data.</a:t>
            </a:r>
          </a:p>
          <a:p>
            <a:pPr marL="171450" lvl="0" indent="-171450">
              <a:buClr>
                <a:srgbClr val="B00D23"/>
              </a:buClr>
              <a:buFont typeface="Wingdings" panose="05000000000000000000" pitchFamily="2" charset="2"/>
              <a:buChar char="§"/>
            </a:pPr>
            <a:r>
              <a:rPr lang="en-GB" sz="1100" b="0" dirty="0">
                <a:solidFill>
                  <a:srgbClr val="1E1348"/>
                </a:solidFill>
              </a:rPr>
              <a:t>Integrating </a:t>
            </a:r>
            <a:r>
              <a:rPr lang="en-GB" sz="1100" dirty="0">
                <a:solidFill>
                  <a:srgbClr val="1E1348"/>
                </a:solidFill>
              </a:rPr>
              <a:t>in-car payments </a:t>
            </a:r>
            <a:r>
              <a:rPr lang="en-GB" sz="1100" b="0" dirty="0">
                <a:solidFill>
                  <a:srgbClr val="1E1348"/>
                </a:solidFill>
              </a:rPr>
              <a:t>with city services.</a:t>
            </a:r>
          </a:p>
          <a:p>
            <a:pPr marL="171450" lvl="0" indent="-171450">
              <a:buClr>
                <a:srgbClr val="B00D23"/>
              </a:buClr>
              <a:buFont typeface="Wingdings" panose="05000000000000000000" pitchFamily="2" charset="2"/>
              <a:buChar char="§"/>
            </a:pPr>
            <a:r>
              <a:rPr lang="en-GB" sz="1100" b="0" dirty="0">
                <a:solidFill>
                  <a:srgbClr val="1E1348"/>
                </a:solidFill>
              </a:rPr>
              <a:t>The UK’s strengths and competitiveness in </a:t>
            </a:r>
            <a:r>
              <a:rPr lang="en-GB" sz="1100" dirty="0">
                <a:solidFill>
                  <a:srgbClr val="1E1348"/>
                </a:solidFill>
              </a:rPr>
              <a:t>software design and development </a:t>
            </a:r>
            <a:r>
              <a:rPr lang="en-GB" sz="1100" b="0" dirty="0">
                <a:solidFill>
                  <a:srgbClr val="1E1348"/>
                </a:solidFill>
              </a:rPr>
              <a:t>make it an ideal location for data analytics in transport.</a:t>
            </a:r>
          </a:p>
          <a:p>
            <a:pPr marL="171450" lvl="0" indent="-171450">
              <a:buClr>
                <a:srgbClr val="B00D23"/>
              </a:buClr>
              <a:buFont typeface="Wingdings" panose="05000000000000000000" pitchFamily="2" charset="2"/>
              <a:buChar char="§"/>
            </a:pPr>
            <a:r>
              <a:rPr lang="en-GB" sz="1100" b="0" dirty="0">
                <a:solidFill>
                  <a:srgbClr val="1E1348"/>
                </a:solidFill>
              </a:rPr>
              <a:t>The UK government is investing more than </a:t>
            </a:r>
            <a:r>
              <a:rPr lang="en-GB" sz="1100" dirty="0">
                <a:solidFill>
                  <a:srgbClr val="1E1348"/>
                </a:solidFill>
              </a:rPr>
              <a:t>£150m in developing the testbed infrastructure </a:t>
            </a:r>
            <a:r>
              <a:rPr lang="en-GB" sz="1100" b="0" dirty="0">
                <a:solidFill>
                  <a:srgbClr val="1E1348"/>
                </a:solidFill>
              </a:rPr>
              <a:t>that will make the UK the world’s most effective </a:t>
            </a:r>
            <a:r>
              <a:rPr lang="en-GB" sz="1100" dirty="0">
                <a:solidFill>
                  <a:srgbClr val="1E1348"/>
                </a:solidFill>
              </a:rPr>
              <a:t>connected and autonomous vehicle </a:t>
            </a:r>
            <a:r>
              <a:rPr lang="en-GB" sz="1100" b="0" dirty="0">
                <a:solidFill>
                  <a:srgbClr val="1E1348"/>
                </a:solidFill>
              </a:rPr>
              <a:t>testing ecosystem.</a:t>
            </a:r>
          </a:p>
          <a:p>
            <a:pPr marL="171450" lvl="0" indent="-171450">
              <a:buClr>
                <a:srgbClr val="B00D23"/>
              </a:buClr>
              <a:buFont typeface="Wingdings" panose="05000000000000000000" pitchFamily="2" charset="2"/>
              <a:buChar char="§"/>
            </a:pPr>
            <a:r>
              <a:rPr lang="en-GB" sz="1100" dirty="0">
                <a:solidFill>
                  <a:srgbClr val="1E1348"/>
                </a:solidFill>
              </a:rPr>
              <a:t>Living Labs </a:t>
            </a:r>
            <a:r>
              <a:rPr lang="en-GB" sz="1100" b="0" dirty="0">
                <a:solidFill>
                  <a:srgbClr val="1E1348"/>
                </a:solidFill>
              </a:rPr>
              <a:t>are designed to operate as an open innovation environment where innovators in the automotive, transport and technology sectors work alongside government and research bodies to develop solutions for the future. </a:t>
            </a:r>
          </a:p>
          <a:p>
            <a:pPr marL="171450" lvl="0" indent="-171450">
              <a:buClr>
                <a:srgbClr val="B00D23"/>
              </a:buClr>
              <a:buFont typeface="Wingdings" panose="05000000000000000000" pitchFamily="2" charset="2"/>
              <a:buChar char="§"/>
            </a:pPr>
            <a:r>
              <a:rPr lang="en-GB" sz="1100" dirty="0">
                <a:solidFill>
                  <a:srgbClr val="1E1348"/>
                </a:solidFill>
              </a:rPr>
              <a:t>Smart ticketing </a:t>
            </a:r>
            <a:r>
              <a:rPr lang="en-GB" sz="1100" b="0" dirty="0">
                <a:solidFill>
                  <a:srgbClr val="1E1348"/>
                </a:solidFill>
              </a:rPr>
              <a:t>opportunities are increasing in cities in the Northern Powerhouse (Manchester, Liverpool, Sheffield, Newcastle) and West Midlands region who have been given increased responsibility for delivering this service.</a:t>
            </a:r>
          </a:p>
          <a:p>
            <a:pPr marL="171450" lvl="0" indent="-171450">
              <a:buClr>
                <a:srgbClr val="B00D23"/>
              </a:buClr>
              <a:buFont typeface="Wingdings" panose="05000000000000000000" pitchFamily="2" charset="2"/>
              <a:buChar char="§"/>
            </a:pPr>
            <a:r>
              <a:rPr lang="en-GB" sz="1100" b="0" dirty="0">
                <a:solidFill>
                  <a:srgbClr val="1E1348"/>
                </a:solidFill>
              </a:rPr>
              <a:t>The UK Transport Systems Catapult has identified </a:t>
            </a:r>
            <a:r>
              <a:rPr lang="en-GB" sz="1100" dirty="0">
                <a:solidFill>
                  <a:srgbClr val="1E1348"/>
                </a:solidFill>
              </a:rPr>
              <a:t>Mobility-as-a-service as the fastest transport growth area where the UK has a strong opportunity to make an impact</a:t>
            </a:r>
            <a:r>
              <a:rPr lang="en-GB" sz="1100" b="0" dirty="0">
                <a:solidFill>
                  <a:srgbClr val="1E1348"/>
                </a:solidFill>
              </a:rPr>
              <a:t>.</a:t>
            </a:r>
          </a:p>
          <a:p>
            <a:pPr marL="171450" lvl="0" indent="-171450">
              <a:buClr>
                <a:srgbClr val="B00D23"/>
              </a:buClr>
              <a:buFont typeface="Wingdings" panose="05000000000000000000" pitchFamily="2" charset="2"/>
              <a:buChar char="§"/>
            </a:pPr>
            <a:endParaRPr lang="en-GB" sz="1100" b="0" dirty="0">
              <a:solidFill>
                <a:srgbClr val="1E1348"/>
              </a:solidFill>
            </a:endParaRPr>
          </a:p>
          <a:p>
            <a:pPr marL="171450" lvl="0" indent="-171450">
              <a:buClr>
                <a:srgbClr val="B00D23"/>
              </a:buClr>
              <a:buFont typeface="Wingdings" panose="05000000000000000000" pitchFamily="2" charset="2"/>
              <a:buChar char="§"/>
            </a:pPr>
            <a:endParaRPr lang="en-GB" sz="1100" b="0" dirty="0">
              <a:solidFill>
                <a:srgbClr val="1E1348"/>
              </a:solidFill>
            </a:endParaRPr>
          </a:p>
          <a:p>
            <a:endParaRPr lang="en-GB" dirty="0"/>
          </a:p>
        </p:txBody>
      </p:sp>
      <p:sp>
        <p:nvSpPr>
          <p:cNvPr id="6" name="Rectangle 5">
            <a:extLst>
              <a:ext uri="{FF2B5EF4-FFF2-40B4-BE49-F238E27FC236}">
                <a16:creationId xmlns:a16="http://schemas.microsoft.com/office/drawing/2014/main" id="{1CAC268B-183D-4480-A319-FF9EBF58D699}"/>
              </a:ext>
            </a:extLst>
          </p:cNvPr>
          <p:cNvSpPr/>
          <p:nvPr/>
        </p:nvSpPr>
        <p:spPr>
          <a:xfrm>
            <a:off x="5104800" y="6235001"/>
            <a:ext cx="4953000" cy="215444"/>
          </a:xfrm>
          <a:prstGeom prst="rect">
            <a:avLst/>
          </a:prstGeom>
        </p:spPr>
        <p:txBody>
          <a:bodyPr>
            <a:spAutoFit/>
          </a:bodyPr>
          <a:lstStyle/>
          <a:p>
            <a:pPr lvl="0"/>
            <a:r>
              <a:rPr lang="en-GB" sz="800" i="1" dirty="0">
                <a:solidFill>
                  <a:srgbClr val="1E1348"/>
                </a:solidFill>
              </a:rPr>
              <a:t>Sources: EY (2017) The future of mobility in a digital world</a:t>
            </a:r>
          </a:p>
        </p:txBody>
      </p:sp>
    </p:spTree>
    <p:extLst>
      <p:ext uri="{BB962C8B-B14F-4D97-AF65-F5344CB8AC3E}">
        <p14:creationId xmlns:p14="http://schemas.microsoft.com/office/powerpoint/2010/main" val="2336774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Delivering multimodal transport through an app</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2459887973"/>
              </p:ext>
            </p:extLst>
          </p:nvPr>
        </p:nvGraphicFramePr>
        <p:xfrm>
          <a:off x="568800" y="1227666"/>
          <a:ext cx="8763303" cy="484632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Whim App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In 2018 Helsinki-based technology company MaaS Global launched its Whim multimodal transport app in Birmingham. The app links together different modes of transport around the city including bus, tram, train, bike hire, and car hire on one easy to use app.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Users subscribe on either a periodic basis to receive access to these services for a fixed fee, or use the app for pay-as-you-go purchases on a journey-by-journey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One of the successes of the app has been its ability to fully integrate the city’s transport system, including public transport with taxi apps, car rental companies and cycle rental.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partnership with Transport for West Midlands (TfWM) was an essential entry route for Whim App in Birmingham. TfWM was set up by the Mayor of West Midlands to co-ordinate investment to improve the region’s transport infrastructure and create a fully integrated, safe and secure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Transport for West Miflands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https://www.tfwm.org.uk/news/travelling-on-a-whim-revolutionary-app-is-launched-in-west-midlands</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tx1"/>
                          </a:solidFill>
                        </a:rPr>
                        <a:t>Sensors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tx1"/>
                          </a:solidFill>
                        </a:rPr>
                        <a:t>Data analytics &amp; AI </a:t>
                      </a:r>
                      <a:r>
                        <a:rPr lang="en-GB" sz="1200" b="1" dirty="0">
                          <a:solidFill>
                            <a:schemeClr val="bg1"/>
                          </a:solidFill>
                        </a:rPr>
                        <a:t>AI</a:t>
                      </a:r>
                    </a:p>
                    <a:p>
                      <a:endParaRPr lang="en-GB" sz="1200" b="1" dirty="0"/>
                    </a:p>
                    <a:p>
                      <a:endParaRPr lang="en-GB" sz="1200" b="1" dirty="0"/>
                    </a:p>
                  </a:txBody>
                  <a:tcPr>
                    <a:no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7E7C90E1-DF48-4050-B03B-6EB581E49110}"/>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840864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Crowd-sourcing data for better planning</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3902957427"/>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719904">
                  <a:extLst>
                    <a:ext uri="{9D8B030D-6E8A-4147-A177-3AD203B41FA5}">
                      <a16:colId xmlns:a16="http://schemas.microsoft.com/office/drawing/2014/main" val="20000"/>
                    </a:ext>
                  </a:extLst>
                </a:gridCol>
                <a:gridCol w="5336704">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Belfast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Belfast City Council delivered an 18-month project, that brought together local technology </a:t>
                      </a:r>
                      <a:r>
                        <a:rPr lang="en-GB" sz="1100" kern="1200" dirty="0" err="1">
                          <a:solidFill>
                            <a:schemeClr val="tx1"/>
                          </a:solidFill>
                          <a:effectLst/>
                          <a:latin typeface="+mn-lt"/>
                          <a:ea typeface="+mn-ea"/>
                          <a:cs typeface="+mn-cs"/>
                        </a:rPr>
                        <a:t>startups</a:t>
                      </a:r>
                      <a:r>
                        <a:rPr lang="en-GB" sz="1100" kern="1200" dirty="0">
                          <a:solidFill>
                            <a:schemeClr val="tx1"/>
                          </a:solidFill>
                          <a:effectLst/>
                          <a:latin typeface="+mn-lt"/>
                          <a:ea typeface="+mn-ea"/>
                          <a:cs typeface="+mn-cs"/>
                        </a:rPr>
                        <a:t>, large companies, universities, and the  public sector.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project called </a:t>
                      </a:r>
                      <a:r>
                        <a:rPr lang="en-GB" sz="1100" kern="1200" dirty="0" err="1">
                          <a:solidFill>
                            <a:schemeClr val="tx1"/>
                          </a:solidFill>
                          <a:effectLst/>
                          <a:latin typeface="+mn-lt"/>
                          <a:ea typeface="+mn-ea"/>
                          <a:cs typeface="+mn-cs"/>
                        </a:rPr>
                        <a:t>iPedal</a:t>
                      </a:r>
                      <a:r>
                        <a:rPr lang="en-GB" sz="1100" kern="1200" dirty="0">
                          <a:solidFill>
                            <a:schemeClr val="tx1"/>
                          </a:solidFill>
                          <a:effectLst/>
                          <a:latin typeface="+mn-lt"/>
                          <a:ea typeface="+mn-ea"/>
                          <a:cs typeface="+mn-cs"/>
                        </a:rPr>
                        <a:t>, was a partnership with local technology company </a:t>
                      </a:r>
                      <a:r>
                        <a:rPr lang="en-GB" sz="1100" kern="1200" dirty="0" err="1">
                          <a:solidFill>
                            <a:schemeClr val="tx1"/>
                          </a:solidFill>
                          <a:effectLst/>
                          <a:latin typeface="+mn-lt"/>
                          <a:ea typeface="+mn-ea"/>
                          <a:cs typeface="+mn-cs"/>
                        </a:rPr>
                        <a:t>See.Sense</a:t>
                      </a:r>
                      <a:r>
                        <a:rPr lang="en-GB" sz="1100" kern="1200" dirty="0">
                          <a:solidFill>
                            <a:schemeClr val="tx1"/>
                          </a:solidFill>
                          <a:effectLst/>
                          <a:latin typeface="+mn-lt"/>
                          <a:ea typeface="+mn-ea"/>
                          <a:cs typeface="+mn-cs"/>
                        </a:rPr>
                        <a:t>, British Telecom, University of Bristol, the Department of Infrastructure and Police Service of Northern Ireland.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It involved installing around 200 intelligent sensor devices on Belfast’s public hire bikes to enable the collection and analysis of city centre transport and road quality information. The award-winning device used advanced sensor technology to gather anonymous data via a LORAWAN network provided for R&amp;D purposes by British Telecom.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As well as mapping the locations of collisions and near-miss incidents the bikes are involved in, the sensors also mapped route activity. Two sets of data that can help to indicate where cycling infrastructure is needed most.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sensor devices were powered by dynamos on each bike, which meant that cyclists just needed to travel around to contribute to the crowd-sourced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Smart Belfast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https://smartbelfast.city/story/intelligent-city-cycling/</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7E7C90E1-DF48-4050-B03B-6EB581E49110}"/>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646039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Blockchain provides seamless e-charging infrastructure</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2554299903"/>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719904">
                  <a:extLst>
                    <a:ext uri="{9D8B030D-6E8A-4147-A177-3AD203B41FA5}">
                      <a16:colId xmlns:a16="http://schemas.microsoft.com/office/drawing/2014/main" val="20000"/>
                    </a:ext>
                  </a:extLst>
                </a:gridCol>
                <a:gridCol w="5336704">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Share &amp; Charge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Germany based software company MotionWerk GmbH develops blockchain-based software solutions for the mobility industry. The company became known for its "Share&amp;Charge" product, a peer2peer charging network that incorporates blockchain and e-mobility.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In the UK the company are working with a variety of charge point operators and Volkswagen Financial Services to test the potential benefits of blockchain technology in the end-to-end electric vehicle charging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Using emerging blockchain technology the project allows drivers to use different charge points from different suppliers. The open, trust-building and decentralised nature of a blockchain network allows companies to interact cooperatively in a competitive market and secure peer-to-peer token transfers to facilitate straightforward payment.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Electric vehicles are a key component of low carbon smart cities but future adoption rates are contingent on the evolution of a charging infrastructure. This solution provides the opportunity for the development of a competitive market in cities that remains easy-to-use for citizens.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Share &amp; Charge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https://shareandcharge.com/uk-pilot/</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tx1"/>
                          </a:solidFill>
                        </a:rPr>
                        <a:t>Sensors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rgbClr val="1E1348"/>
                          </a:solidFill>
                        </a:rPr>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tx1"/>
                          </a:solidFill>
                        </a:rPr>
                        <a:t>Data analytics &amp; AI</a:t>
                      </a:r>
                      <a:r>
                        <a:rPr lang="en-GB" sz="1200" b="1" dirty="0">
                          <a:solidFill>
                            <a:schemeClr val="bg1"/>
                          </a:solidFill>
                        </a:rPr>
                        <a:t>AI</a:t>
                      </a:r>
                    </a:p>
                    <a:p>
                      <a:endParaRPr lang="en-GB" sz="1200" b="1" dirty="0"/>
                    </a:p>
                    <a:p>
                      <a:endParaRPr lang="en-GB" sz="1200" b="1" dirty="0"/>
                    </a:p>
                  </a:txBody>
                  <a:tcPr>
                    <a:no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solidFill>
                            <a:schemeClr val="bg1"/>
                          </a:solidFill>
                        </a:rPr>
                        <a:t>Blockchain</a:t>
                      </a:r>
                    </a:p>
                    <a:p>
                      <a:endParaRPr lang="en-GB" sz="1200" b="1" dirty="0"/>
                    </a:p>
                    <a:p>
                      <a:endParaRPr lang="en-GB" sz="1200" b="1" dirty="0"/>
                    </a:p>
                  </a:txBody>
                  <a:tcPr>
                    <a:solidFill>
                      <a:srgbClr val="B00D23"/>
                    </a:solidFill>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02D6CD5B-7C0E-4E87-9EE3-FCF2498C884C}"/>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17646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C2A0-7E9D-410D-B1D4-74A7425D90F0}"/>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0CC8CA22-AF57-4297-B334-5AA96AF290A4}"/>
              </a:ext>
            </a:extLst>
          </p:cNvPr>
          <p:cNvSpPr>
            <a:spLocks noGrp="1"/>
          </p:cNvSpPr>
          <p:nvPr>
            <p:ph sz="half" idx="1"/>
          </p:nvPr>
        </p:nvSpPr>
        <p:spPr>
          <a:xfrm>
            <a:off x="568800" y="1341438"/>
            <a:ext cx="4320000" cy="5040312"/>
          </a:xfrm>
        </p:spPr>
        <p:txBody>
          <a:bodyPr/>
          <a:lstStyle/>
          <a:p>
            <a:r>
              <a:rPr lang="en-GB" dirty="0">
                <a:solidFill>
                  <a:srgbClr val="B00D23"/>
                </a:solidFill>
              </a:rPr>
              <a:t>UK smart cities will continue to grow</a:t>
            </a:r>
          </a:p>
          <a:p>
            <a:r>
              <a:rPr lang="en-GB" sz="1100" dirty="0">
                <a:solidFill>
                  <a:srgbClr val="1E1348"/>
                </a:solidFill>
              </a:rPr>
              <a:t>Smart cities provide a commercial opportunity for companies who can harness technology and new business models to address the challenges of urbanisation</a:t>
            </a:r>
            <a:r>
              <a:rPr lang="en-GB" sz="1100" b="0" dirty="0">
                <a:solidFill>
                  <a:srgbClr val="1E1348"/>
                </a:solidFill>
              </a:rPr>
              <a:t>. Whereas the last decade was characterised by pilot projects and a select group of innovator cities, the coming decade will see widespread uptake of smart city solutions, especially in midsize cities. </a:t>
            </a:r>
            <a:r>
              <a:rPr lang="en-GB" sz="1100" dirty="0">
                <a:solidFill>
                  <a:srgbClr val="1E1348"/>
                </a:solidFill>
              </a:rPr>
              <a:t>This presents significant opportunities for solution providers operating within the smart city space.</a:t>
            </a:r>
          </a:p>
          <a:p>
            <a:endParaRPr lang="en-GB" sz="1100" b="0" dirty="0">
              <a:solidFill>
                <a:srgbClr val="1E1348"/>
              </a:solidFill>
            </a:endParaRPr>
          </a:p>
          <a:p>
            <a:r>
              <a:rPr lang="en-GB" sz="1100" b="0" dirty="0">
                <a:solidFill>
                  <a:srgbClr val="1E1348"/>
                </a:solidFill>
              </a:rPr>
              <a:t>This is a growing market in the UK where smart cities continue to expand in both number and level of sophistication. This growth is expected to continue thanks to a supportive environment in the UK including:</a:t>
            </a:r>
          </a:p>
          <a:p>
            <a:endParaRPr lang="en-GB" sz="1100" b="0" dirty="0">
              <a:solidFill>
                <a:srgbClr val="1E1348"/>
              </a:solidFill>
            </a:endParaRPr>
          </a:p>
          <a:p>
            <a:pPr marL="171450" lvl="0" indent="-171450">
              <a:buClr>
                <a:srgbClr val="B00D23"/>
              </a:buClr>
              <a:buFont typeface="Wingdings" panose="05000000000000000000" pitchFamily="2" charset="2"/>
              <a:buChar char="§"/>
            </a:pPr>
            <a:r>
              <a:rPr lang="en-GB" sz="1100" b="0" dirty="0">
                <a:solidFill>
                  <a:srgbClr val="1E1348"/>
                </a:solidFill>
              </a:rPr>
              <a:t>The needs of smart cities around data, energy and transport link with the UK’s Industrial Strategy which ensures long term government support.</a:t>
            </a:r>
          </a:p>
          <a:p>
            <a:pPr marL="171450" lvl="0" indent="-171450">
              <a:buClr>
                <a:srgbClr val="B00D23"/>
              </a:buClr>
              <a:buFont typeface="Wingdings" panose="05000000000000000000" pitchFamily="2" charset="2"/>
              <a:buChar char="§"/>
            </a:pPr>
            <a:r>
              <a:rPr lang="en-GB" sz="1100" b="0" dirty="0">
                <a:solidFill>
                  <a:srgbClr val="1E1348"/>
                </a:solidFill>
              </a:rPr>
              <a:t>A trend towards more devolution of power to cities and locally elected mayors is increasing the role of the city. </a:t>
            </a:r>
          </a:p>
          <a:p>
            <a:pPr marL="171450" lvl="0" indent="-171450">
              <a:buClr>
                <a:srgbClr val="B00D23"/>
              </a:buClr>
              <a:buFont typeface="Wingdings" panose="05000000000000000000" pitchFamily="2" charset="2"/>
              <a:buChar char="§"/>
            </a:pPr>
            <a:r>
              <a:rPr lang="en-GB" sz="1100" b="0" dirty="0">
                <a:solidFill>
                  <a:srgbClr val="1E1348"/>
                </a:solidFill>
              </a:rPr>
              <a:t>The emergence of more local strategies covering a mix of areas such as the economy, transport, housing and cultural are all placing smart infrastructure and services at their core.</a:t>
            </a:r>
          </a:p>
          <a:p>
            <a:pPr marL="171450" lvl="0" indent="-171450">
              <a:buClr>
                <a:srgbClr val="B00D23"/>
              </a:buClr>
              <a:buFont typeface="Wingdings" panose="05000000000000000000" pitchFamily="2" charset="2"/>
              <a:buChar char="§"/>
            </a:pPr>
            <a:r>
              <a:rPr lang="en-GB" sz="1100" b="0" dirty="0">
                <a:solidFill>
                  <a:srgbClr val="1E1348"/>
                </a:solidFill>
              </a:rPr>
              <a:t>New legislation means UK law is adaptable to the quickly changing digital environment. </a:t>
            </a:r>
          </a:p>
          <a:p>
            <a:endParaRPr lang="en-GB" sz="1100" b="0" dirty="0">
              <a:solidFill>
                <a:srgbClr val="1E1348"/>
              </a:solidFill>
            </a:endParaRPr>
          </a:p>
          <a:p>
            <a:endParaRPr lang="en-GB" sz="1100" b="0" dirty="0">
              <a:solidFill>
                <a:srgbClr val="1E1348"/>
              </a:solidFill>
            </a:endParaRPr>
          </a:p>
        </p:txBody>
      </p:sp>
      <p:sp>
        <p:nvSpPr>
          <p:cNvPr id="4" name="Content Placeholder 3">
            <a:extLst>
              <a:ext uri="{FF2B5EF4-FFF2-40B4-BE49-F238E27FC236}">
                <a16:creationId xmlns:a16="http://schemas.microsoft.com/office/drawing/2014/main" id="{BA8E902A-2FE8-4583-B613-FE8031A2A7BD}"/>
              </a:ext>
            </a:extLst>
          </p:cNvPr>
          <p:cNvSpPr>
            <a:spLocks noGrp="1"/>
          </p:cNvSpPr>
          <p:nvPr>
            <p:ph sz="half" idx="2"/>
          </p:nvPr>
        </p:nvSpPr>
        <p:spPr>
          <a:xfrm>
            <a:off x="5104800" y="1341438"/>
            <a:ext cx="4320000" cy="2087562"/>
          </a:xfrm>
        </p:spPr>
        <p:txBody>
          <a:bodyPr/>
          <a:lstStyle/>
          <a:p>
            <a:pPr lvl="0"/>
            <a:r>
              <a:rPr lang="en-GB" dirty="0">
                <a:solidFill>
                  <a:srgbClr val="B00D23"/>
                </a:solidFill>
              </a:rPr>
              <a:t>How to use this guide</a:t>
            </a:r>
          </a:p>
          <a:p>
            <a:pPr lvl="0"/>
            <a:r>
              <a:rPr lang="en-GB" sz="1100" b="0" dirty="0">
                <a:solidFill>
                  <a:srgbClr val="1E1348"/>
                </a:solidFill>
              </a:rPr>
              <a:t>This document will show you the technologies and smart systems that are in demand in the UK smart cities. It will allow you to:</a:t>
            </a:r>
          </a:p>
          <a:p>
            <a:pPr lvl="0"/>
            <a:endParaRPr lang="en-GB" sz="1100" b="0" dirty="0">
              <a:solidFill>
                <a:srgbClr val="1E1348"/>
              </a:solidFill>
            </a:endParaRPr>
          </a:p>
          <a:p>
            <a:pPr marL="171450" lvl="0" indent="-171450">
              <a:buClr>
                <a:srgbClr val="B00D23"/>
              </a:buClr>
              <a:buFont typeface="Wingdings" panose="05000000000000000000" pitchFamily="2" charset="2"/>
              <a:buChar char="§"/>
            </a:pPr>
            <a:r>
              <a:rPr lang="en-GB" sz="1100" dirty="0">
                <a:solidFill>
                  <a:srgbClr val="1E1348"/>
                </a:solidFill>
                <a:hlinkClick r:id="rId2" action="ppaction://hlinksldjump"/>
              </a:rPr>
              <a:t>Understand</a:t>
            </a:r>
            <a:r>
              <a:rPr lang="en-GB" sz="1100" b="0" dirty="0">
                <a:solidFill>
                  <a:srgbClr val="1E1348"/>
                </a:solidFill>
              </a:rPr>
              <a:t> what technologies are being used in UK smart cities.</a:t>
            </a:r>
          </a:p>
          <a:p>
            <a:pPr marL="171450" lvl="0" indent="-171450">
              <a:buClr>
                <a:srgbClr val="B00D23"/>
              </a:buClr>
              <a:buFont typeface="Wingdings" panose="05000000000000000000" pitchFamily="2" charset="2"/>
              <a:buChar char="§"/>
            </a:pPr>
            <a:r>
              <a:rPr lang="en-GB" sz="1100" dirty="0">
                <a:solidFill>
                  <a:srgbClr val="1E1348"/>
                </a:solidFill>
                <a:hlinkClick r:id="rId3" action="ppaction://hlinksldjump"/>
              </a:rPr>
              <a:t>Assess</a:t>
            </a:r>
            <a:r>
              <a:rPr lang="en-GB" sz="1100" b="0" dirty="0">
                <a:solidFill>
                  <a:srgbClr val="1E1348"/>
                </a:solidFill>
              </a:rPr>
              <a:t> how trends in the UK are creating new market opportunities.</a:t>
            </a:r>
          </a:p>
          <a:p>
            <a:pPr marL="171450" lvl="0" indent="-171450">
              <a:buClr>
                <a:srgbClr val="B00D23"/>
              </a:buClr>
              <a:buFont typeface="Wingdings" panose="05000000000000000000" pitchFamily="2" charset="2"/>
              <a:buChar char="§"/>
            </a:pPr>
            <a:r>
              <a:rPr lang="en-GB" sz="1100" dirty="0">
                <a:solidFill>
                  <a:srgbClr val="1E1348"/>
                </a:solidFill>
                <a:hlinkClick r:id="rId4" action="ppaction://hlinksldjump"/>
              </a:rPr>
              <a:t>Identify</a:t>
            </a:r>
            <a:r>
              <a:rPr lang="en-GB" sz="1100" b="0" dirty="0">
                <a:solidFill>
                  <a:srgbClr val="1E1348"/>
                </a:solidFill>
              </a:rPr>
              <a:t> UK cities at different stages of smart city development.</a:t>
            </a:r>
          </a:p>
          <a:p>
            <a:pPr marL="171450" lvl="0" indent="-171450">
              <a:buClr>
                <a:srgbClr val="B00D23"/>
              </a:buClr>
              <a:buFont typeface="Wingdings" panose="05000000000000000000" pitchFamily="2" charset="2"/>
              <a:buChar char="§"/>
            </a:pPr>
            <a:r>
              <a:rPr lang="en-GB" sz="1100" dirty="0">
                <a:solidFill>
                  <a:srgbClr val="1E1348"/>
                </a:solidFill>
                <a:hlinkClick r:id="rId5" action="ppaction://hlinksldjump"/>
              </a:rPr>
              <a:t>Learn</a:t>
            </a:r>
            <a:r>
              <a:rPr lang="en-GB" sz="1100" b="0" dirty="0">
                <a:solidFill>
                  <a:srgbClr val="1E1348"/>
                </a:solidFill>
              </a:rPr>
              <a:t> about the research and development support that is available</a:t>
            </a:r>
          </a:p>
          <a:p>
            <a:pPr lvl="0"/>
            <a:endParaRPr lang="en-GB" sz="1100" b="0" dirty="0">
              <a:solidFill>
                <a:srgbClr val="1E1348"/>
              </a:solidFill>
            </a:endParaRPr>
          </a:p>
          <a:p>
            <a:endParaRPr lang="en-GB" dirty="0"/>
          </a:p>
          <a:p>
            <a:endParaRPr lang="en-GB" dirty="0"/>
          </a:p>
          <a:p>
            <a:endParaRPr lang="en-GB" dirty="0"/>
          </a:p>
          <a:p>
            <a:endParaRPr lang="en-GB" dirty="0"/>
          </a:p>
          <a:p>
            <a:endParaRPr lang="en-GB" dirty="0"/>
          </a:p>
          <a:p>
            <a:endParaRPr lang="en-GB" dirty="0"/>
          </a:p>
          <a:p>
            <a:endParaRPr lang="en-GB" dirty="0"/>
          </a:p>
        </p:txBody>
      </p:sp>
      <p:sp>
        <p:nvSpPr>
          <p:cNvPr id="7" name="Rectangle 6">
            <a:extLst>
              <a:ext uri="{FF2B5EF4-FFF2-40B4-BE49-F238E27FC236}">
                <a16:creationId xmlns:a16="http://schemas.microsoft.com/office/drawing/2014/main" id="{3D9F0549-C096-489A-A0E0-726C7720A9EF}"/>
              </a:ext>
            </a:extLst>
          </p:cNvPr>
          <p:cNvSpPr/>
          <p:nvPr/>
        </p:nvSpPr>
        <p:spPr>
          <a:xfrm>
            <a:off x="5104800" y="6235001"/>
            <a:ext cx="4240688" cy="461665"/>
          </a:xfrm>
          <a:prstGeom prst="rect">
            <a:avLst/>
          </a:prstGeom>
        </p:spPr>
        <p:txBody>
          <a:bodyPr wrap="square">
            <a:spAutoFit/>
          </a:bodyPr>
          <a:lstStyle/>
          <a:p>
            <a:pPr lvl="0"/>
            <a:r>
              <a:rPr lang="en-GB" sz="800" i="1" dirty="0">
                <a:solidFill>
                  <a:srgbClr val="1E1348"/>
                </a:solidFill>
              </a:rPr>
              <a:t>Sources: Frost and Sullivan (2017) Reframing Smart Technology for the Smart City</a:t>
            </a:r>
          </a:p>
          <a:p>
            <a:pPr lvl="0"/>
            <a:r>
              <a:rPr lang="en-GB" sz="800" i="1" dirty="0">
                <a:solidFill>
                  <a:srgbClr val="1E1348"/>
                </a:solidFill>
              </a:rPr>
              <a:t>Future Cities Catapult (2018) City Innovation Brief</a:t>
            </a:r>
          </a:p>
          <a:p>
            <a:pPr lvl="0"/>
            <a:endParaRPr lang="en-GB" sz="800" i="1" dirty="0">
              <a:solidFill>
                <a:srgbClr val="1E1348"/>
              </a:solidFill>
            </a:endParaRPr>
          </a:p>
        </p:txBody>
      </p:sp>
      <p:pic>
        <p:nvPicPr>
          <p:cNvPr id="10" name="Picture 9">
            <a:extLst>
              <a:ext uri="{FF2B5EF4-FFF2-40B4-BE49-F238E27FC236}">
                <a16:creationId xmlns:a16="http://schemas.microsoft.com/office/drawing/2014/main" id="{695384BE-BF22-426B-A886-F5B3820068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18854" y="3429000"/>
            <a:ext cx="4226634" cy="2622293"/>
          </a:xfrm>
          <a:prstGeom prst="rect">
            <a:avLst/>
          </a:prstGeom>
        </p:spPr>
      </p:pic>
    </p:spTree>
    <p:extLst>
      <p:ext uri="{BB962C8B-B14F-4D97-AF65-F5344CB8AC3E}">
        <p14:creationId xmlns:p14="http://schemas.microsoft.com/office/powerpoint/2010/main" val="1606524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A unique smart mobility R&amp;D environment in the UK</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725769271"/>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Leeds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University of Leeds is developing a pedestrian laboratory (PEDSIM) to investigate how pedestrians might interact with smart mobility solutions such as autonomous vehicles. Considering that pedestrians account for almost a quarter of road fatalities this project is playing a vital role in addressing a key issue in smart mobility – how it will interact with other citizens.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lab consists of a virtual reality simulator that will allow a participant to experience a variety of urban configurations and interact with new vehicles and urban robots.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What makes the PEDSIM unique is its very high resolution displays combined with its large walkable environment (9 metres by 4 metres) and its integration with driving simulators to test interactions between pedestrians and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PEDSIM will also be integrated with the other well established simulator facilities at the University of Leeds, to provide a distributed simulation suite, as part of the Virtuocity concept, delivering a pioneering and unique research environment in the UK for investigating the interaction of humans with new technologies and infrastructures, in a highly-controllable, low-cost and safe setting.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https://gtr.ukri.org/projects?ref=EP%2FR008833%2F1</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chemeClr val="bg1"/>
                          </a:solidFill>
                        </a:rPr>
                        <a:t>Automation </a:t>
                      </a:r>
                    </a:p>
                    <a:p>
                      <a:endParaRPr lang="en-GB" sz="1200" b="1" dirty="0"/>
                    </a:p>
                    <a:p>
                      <a:endParaRPr lang="en-GB" sz="1200" b="1" dirty="0"/>
                    </a:p>
                  </a:txBody>
                  <a:tcPr>
                    <a:solidFill>
                      <a:srgbClr val="B00D23"/>
                    </a:solidFill>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B4A5B518-0966-4DC3-BB2B-10C8EE3A88A8}"/>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853695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Real-time traffic flow data creates commercial opportunities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2606679204"/>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solidFill>
                            <a:schemeClr val="bg1"/>
                          </a:solidFill>
                        </a:rPr>
                        <a:t>ICT Infrastructure</a:t>
                      </a:r>
                    </a:p>
                    <a:p>
                      <a:endParaRPr lang="en-GB" sz="1200" b="1" dirty="0"/>
                    </a:p>
                    <a:p>
                      <a:endParaRPr lang="en-GB" sz="1200" b="1" dirty="0"/>
                    </a:p>
                  </a:txBody>
                  <a:tcPr>
                    <a:solidFill>
                      <a:srgbClr val="B00D23"/>
                    </a:solidFill>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Milton Keynes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Milton Keynes Vivacity Labs project aims to deploy a network of sensors to improve the movement of traffic and people around the city. In addition the data collected will feed into a new information platform to support travel choice through access to accurate live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project aims to develop a city scale sensor network which is providing real time data on movement. It uses sensors on existing infrastructure and expects to be able to cover 15,000 car parking spaces via 2,500 sensors. Additional coverage will also be included on bus systems and pedestrian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data collected by the sensors will be used to create an operating platform which will interpret the data in real time, and through machine learning technologies, enable real time management of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Vivacity was supported by private investors and a grant from Innovate UK and is opening up commercial opportunities with new clients who are interested in purchasing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Invest Milton Keynes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http://www.investmiltonkeynes.co.uk/</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solidFill>
                          <a:srgbClr val="1E1348"/>
                        </a:solidFill>
                      </a:endParaRPr>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solidFill>
                            <a:schemeClr val="bg1"/>
                          </a:solidFill>
                        </a:rPr>
                        <a:t>Smart infrastructure</a:t>
                      </a:r>
                      <a:endParaRPr lang="en-GB" dirty="0">
                        <a:solidFill>
                          <a:schemeClr val="bg1"/>
                        </a:solidFill>
                      </a:endParaRPr>
                    </a:p>
                  </a:txBody>
                  <a:tcPr>
                    <a:solidFill>
                      <a:srgbClr val="1E1348"/>
                    </a:solidFill>
                  </a:tcPr>
                </a:tc>
                <a:extLst>
                  <a:ext uri="{0D108BD9-81ED-4DB2-BD59-A6C34878D82A}">
                    <a16:rowId xmlns:a16="http://schemas.microsoft.com/office/drawing/2014/main" val="1440022602"/>
                  </a:ext>
                </a:extLst>
              </a:tr>
              <a:tr h="458254">
                <a:tc rowSpan="2">
                  <a:txBody>
                    <a:bodyPr/>
                    <a:lstStyle/>
                    <a:p>
                      <a:r>
                        <a:rPr lang="en-GB" sz="1200" b="1" dirty="0"/>
                        <a:t>Internet of Things</a:t>
                      </a:r>
                    </a:p>
                    <a:p>
                      <a:endParaRPr lang="en-GB" sz="1200" b="1" dirty="0"/>
                    </a:p>
                    <a:p>
                      <a:endParaRPr lang="en-GB" sz="1200" b="1" dirty="0"/>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solidFill>
                            <a:srgbClr val="1E1348"/>
                          </a:solidFill>
                        </a:rPr>
                        <a:t>Smart governance</a:t>
                      </a:r>
                      <a:endParaRPr lang="en-GB" dirty="0">
                        <a:solidFill>
                          <a:srgbClr val="1E1348"/>
                        </a:solidFill>
                      </a:endParaRPr>
                    </a:p>
                  </a:txBody>
                  <a:tcPr>
                    <a:noFill/>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rgbClr val="1E1348"/>
                          </a:solidFill>
                        </a:rPr>
                        <a:t>Automation </a:t>
                      </a:r>
                    </a:p>
                    <a:p>
                      <a:endParaRPr lang="en-GB" sz="1200" b="1" dirty="0"/>
                    </a:p>
                    <a:p>
                      <a:endParaRPr lang="en-GB" sz="1200" b="1" dirty="0"/>
                    </a:p>
                  </a:txBody>
                  <a:tcPr>
                    <a:noFill/>
                  </a:tcPr>
                </a:tc>
                <a:tc vMerge="1">
                  <a:txBody>
                    <a:bodyPr/>
                    <a:lstStyle/>
                    <a:p>
                      <a:endParaRPr lang="en-GB"/>
                    </a:p>
                  </a:txBody>
                  <a:tcPr/>
                </a:tc>
                <a:tc>
                  <a:txBody>
                    <a:bodyPr/>
                    <a:lstStyle/>
                    <a:p>
                      <a:r>
                        <a:rPr lang="en-GB" sz="1200" b="1" dirty="0">
                          <a:solidFill>
                            <a:schemeClr val="bg1"/>
                          </a:solidFill>
                        </a:rPr>
                        <a:t>Smart mobility</a:t>
                      </a:r>
                      <a:endParaRPr lang="en-GB" dirty="0">
                        <a:solidFill>
                          <a:schemeClr val="bg1"/>
                        </a:solidFill>
                      </a:endParaRPr>
                    </a:p>
                  </a:txBody>
                  <a:tcPr>
                    <a:solidFill>
                      <a:srgbClr val="1E1348"/>
                    </a:solidFill>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t>Smart health</a:t>
                      </a:r>
                    </a:p>
                  </a:txBody>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92E4B6D5-0D6E-442A-A3AD-A8DE29CE9113}"/>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1560462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B263-84EC-44F7-8397-51A7CEFDE5A0}"/>
              </a:ext>
            </a:extLst>
          </p:cNvPr>
          <p:cNvSpPr>
            <a:spLocks noGrp="1"/>
          </p:cNvSpPr>
          <p:nvPr>
            <p:ph type="title"/>
          </p:nvPr>
        </p:nvSpPr>
        <p:spPr/>
        <p:txBody>
          <a:bodyPr/>
          <a:lstStyle/>
          <a:p>
            <a:r>
              <a:rPr lang="en-GB" dirty="0"/>
              <a:t>Smart health</a:t>
            </a:r>
          </a:p>
        </p:txBody>
      </p:sp>
      <p:sp>
        <p:nvSpPr>
          <p:cNvPr id="3" name="Content Placeholder 2">
            <a:extLst>
              <a:ext uri="{FF2B5EF4-FFF2-40B4-BE49-F238E27FC236}">
                <a16:creationId xmlns:a16="http://schemas.microsoft.com/office/drawing/2014/main" id="{E9238910-A2CD-4E8C-BC7B-EC022810D201}"/>
              </a:ext>
            </a:extLst>
          </p:cNvPr>
          <p:cNvSpPr>
            <a:spLocks noGrp="1"/>
          </p:cNvSpPr>
          <p:nvPr>
            <p:ph sz="half" idx="1"/>
          </p:nvPr>
        </p:nvSpPr>
        <p:spPr/>
        <p:txBody>
          <a:bodyPr/>
          <a:lstStyle/>
          <a:p>
            <a:r>
              <a:rPr lang="en-GB" dirty="0">
                <a:solidFill>
                  <a:srgbClr val="B00D23"/>
                </a:solidFill>
              </a:rPr>
              <a:t>Smart health</a:t>
            </a:r>
          </a:p>
          <a:p>
            <a:r>
              <a:rPr lang="en-GB" sz="1100" b="0" dirty="0"/>
              <a:t>Smart health can tackle the treatment, management and prevention of illness. It uses the connectivity of a smart city to link patients to their health provider, taking advantage of more efficient communication methods and sensor/smartphone data. Combined with the power of data analytics and AI, health data can be analysed to extract valuable new insights about the patient and overall health of the city. </a:t>
            </a:r>
          </a:p>
          <a:p>
            <a:endParaRPr lang="en-GB" sz="1100" b="0" dirty="0"/>
          </a:p>
          <a:p>
            <a:r>
              <a:rPr lang="en-GB" sz="1100" b="0" dirty="0"/>
              <a:t>An advantage of smart health is that continuous monitoring of behavioural patterns facilitates detection of subtle disease symptoms that are otherwise difficult to observe and associate with diagnoses.</a:t>
            </a:r>
          </a:p>
          <a:p>
            <a:endParaRPr lang="en-GB" sz="1100" b="0" dirty="0"/>
          </a:p>
          <a:p>
            <a:r>
              <a:rPr lang="en-GB" sz="1100" b="0" dirty="0"/>
              <a:t>Smart health also encourages a broader view of health as wellbeing in citizens by using technology for health monitoring and positive behaviour change. </a:t>
            </a:r>
          </a:p>
          <a:p>
            <a:endParaRPr lang="en-GB" sz="1100" b="0" dirty="0"/>
          </a:p>
          <a:p>
            <a:r>
              <a:rPr lang="en-GB" sz="1100" b="0" dirty="0"/>
              <a:t>Smart health extends into the provision of treatment in hospitals and clinics. Incorporating technologies such as smart buildings and AI, smart hospitals bring the citizen-centric nature of the smart city into health buildings.</a:t>
            </a:r>
          </a:p>
          <a:p>
            <a:endParaRPr lang="en-GB" sz="1100" b="0" dirty="0"/>
          </a:p>
        </p:txBody>
      </p:sp>
      <p:sp>
        <p:nvSpPr>
          <p:cNvPr id="4" name="Content Placeholder 3">
            <a:extLst>
              <a:ext uri="{FF2B5EF4-FFF2-40B4-BE49-F238E27FC236}">
                <a16:creationId xmlns:a16="http://schemas.microsoft.com/office/drawing/2014/main" id="{839F0E68-1519-4C94-84E8-7CFCFB09F14B}"/>
              </a:ext>
            </a:extLst>
          </p:cNvPr>
          <p:cNvSpPr>
            <a:spLocks noGrp="1"/>
          </p:cNvSpPr>
          <p:nvPr>
            <p:ph sz="half" idx="2"/>
          </p:nvPr>
        </p:nvSpPr>
        <p:spPr/>
        <p:txBody>
          <a:bodyPr/>
          <a:lstStyle/>
          <a:p>
            <a:r>
              <a:rPr lang="en-GB" dirty="0">
                <a:solidFill>
                  <a:srgbClr val="B00D23"/>
                </a:solidFill>
              </a:rPr>
              <a:t>Opportunities</a:t>
            </a:r>
          </a:p>
          <a:p>
            <a:pPr marL="171450" indent="-171450">
              <a:buClr>
                <a:srgbClr val="B00D23"/>
              </a:buClr>
              <a:buFont typeface="Wingdings" panose="05000000000000000000" pitchFamily="2" charset="2"/>
              <a:buChar char="§"/>
            </a:pPr>
            <a:r>
              <a:rPr lang="en-GB" sz="1100" b="0" dirty="0"/>
              <a:t>Utilising smart city solutions for the </a:t>
            </a:r>
            <a:r>
              <a:rPr lang="en-GB" sz="1100" dirty="0"/>
              <a:t>Smart Hospital </a:t>
            </a:r>
            <a:r>
              <a:rPr lang="en-GB" sz="1100" b="0" dirty="0"/>
              <a:t>of the future.</a:t>
            </a:r>
          </a:p>
          <a:p>
            <a:pPr marL="171450" indent="-171450">
              <a:buClr>
                <a:srgbClr val="B00D23"/>
              </a:buClr>
              <a:buFont typeface="Wingdings" panose="05000000000000000000" pitchFamily="2" charset="2"/>
              <a:buChar char="§"/>
            </a:pPr>
            <a:r>
              <a:rPr lang="en-GB" sz="1100" b="0" dirty="0"/>
              <a:t>Bockchain solutions for </a:t>
            </a:r>
            <a:r>
              <a:rPr lang="en-GB" sz="1100" dirty="0"/>
              <a:t>maintaining and populating Electronic Health Records</a:t>
            </a:r>
            <a:r>
              <a:rPr lang="en-GB" sz="1100" b="0" dirty="0"/>
              <a:t> as well as linking them to other services such as payments and insurance.</a:t>
            </a:r>
          </a:p>
          <a:p>
            <a:pPr marL="171450" indent="-171450">
              <a:buClr>
                <a:srgbClr val="B00D23"/>
              </a:buClr>
              <a:buFont typeface="Wingdings" panose="05000000000000000000" pitchFamily="2" charset="2"/>
              <a:buChar char="§"/>
            </a:pPr>
            <a:r>
              <a:rPr lang="en-GB" sz="1100" b="0" dirty="0"/>
              <a:t>Ambient sensors and </a:t>
            </a:r>
            <a:r>
              <a:rPr lang="en-GB" sz="1100" dirty="0"/>
              <a:t>smart home technology </a:t>
            </a:r>
            <a:r>
              <a:rPr lang="en-GB" sz="1100" b="0" dirty="0"/>
              <a:t>applications that can identify behaviour changes consistent with changes in health.</a:t>
            </a:r>
          </a:p>
          <a:p>
            <a:pPr marL="171450" indent="-171450">
              <a:buClr>
                <a:srgbClr val="B00D23"/>
              </a:buClr>
              <a:buFont typeface="Wingdings" panose="05000000000000000000" pitchFamily="2" charset="2"/>
              <a:buChar char="§"/>
            </a:pPr>
            <a:r>
              <a:rPr lang="en-GB" sz="1100" b="0" dirty="0"/>
              <a:t>Developing </a:t>
            </a:r>
            <a:r>
              <a:rPr lang="en-GB" sz="1100" dirty="0"/>
              <a:t>smart health apps </a:t>
            </a:r>
            <a:r>
              <a:rPr lang="en-GB" sz="1100" b="0" dirty="0"/>
              <a:t>for citizens.</a:t>
            </a:r>
          </a:p>
          <a:p>
            <a:pPr marL="171450" indent="-171450">
              <a:buClr>
                <a:srgbClr val="B00D23"/>
              </a:buClr>
              <a:buFont typeface="Wingdings" panose="05000000000000000000" pitchFamily="2" charset="2"/>
              <a:buChar char="§"/>
            </a:pPr>
            <a:r>
              <a:rPr lang="en-GB" sz="1100" b="0" dirty="0"/>
              <a:t>New uses for </a:t>
            </a:r>
            <a:r>
              <a:rPr lang="en-GB" sz="1100" dirty="0"/>
              <a:t>aggregated citizen health data</a:t>
            </a:r>
            <a:r>
              <a:rPr lang="en-GB" sz="1100" b="0" dirty="0"/>
              <a:t>.</a:t>
            </a:r>
          </a:p>
          <a:p>
            <a:pPr marL="171450" indent="-171450">
              <a:buClr>
                <a:srgbClr val="B00D23"/>
              </a:buClr>
              <a:buFont typeface="Wingdings" panose="05000000000000000000" pitchFamily="2" charset="2"/>
              <a:buChar char="§"/>
            </a:pPr>
            <a:r>
              <a:rPr lang="en-GB" sz="1100" b="0" dirty="0"/>
              <a:t>Maintaining </a:t>
            </a:r>
            <a:r>
              <a:rPr lang="en-GB" sz="1100" dirty="0"/>
              <a:t>privacy for patients </a:t>
            </a:r>
            <a:r>
              <a:rPr lang="en-GB" sz="1100" b="0" dirty="0"/>
              <a:t>in a more connected city.</a:t>
            </a:r>
          </a:p>
          <a:p>
            <a:pPr marL="171450" indent="-171450">
              <a:buClr>
                <a:srgbClr val="B00D23"/>
              </a:buClr>
              <a:buFont typeface="Wingdings" panose="05000000000000000000" pitchFamily="2" charset="2"/>
              <a:buChar char="§"/>
            </a:pPr>
            <a:r>
              <a:rPr lang="en-GB" sz="1100" b="0" dirty="0"/>
              <a:t>Smart health has increased the need for </a:t>
            </a:r>
            <a:r>
              <a:rPr lang="en-GB" sz="1100" dirty="0"/>
              <a:t>cross-industry partnerships between health and technology providers</a:t>
            </a:r>
            <a:r>
              <a:rPr lang="en-GB" sz="1100" b="0" dirty="0"/>
              <a:t>.  </a:t>
            </a:r>
          </a:p>
        </p:txBody>
      </p:sp>
      <p:sp>
        <p:nvSpPr>
          <p:cNvPr id="6" name="Rectangle 5">
            <a:extLst>
              <a:ext uri="{FF2B5EF4-FFF2-40B4-BE49-F238E27FC236}">
                <a16:creationId xmlns:a16="http://schemas.microsoft.com/office/drawing/2014/main" id="{6AA192F1-2E6E-4B11-8587-A93357E88F9B}"/>
              </a:ext>
            </a:extLst>
          </p:cNvPr>
          <p:cNvSpPr/>
          <p:nvPr/>
        </p:nvSpPr>
        <p:spPr>
          <a:xfrm>
            <a:off x="704528" y="5080246"/>
            <a:ext cx="4953000" cy="369332"/>
          </a:xfrm>
          <a:prstGeom prst="rect">
            <a:avLst/>
          </a:prstGeom>
        </p:spPr>
        <p:txBody>
          <a:bodyPr>
            <a:spAutoFit/>
          </a:bodyPr>
          <a:lstStyle/>
          <a:p>
            <a:r>
              <a:rPr lang="en-GB" dirty="0"/>
              <a:t> </a:t>
            </a:r>
          </a:p>
        </p:txBody>
      </p:sp>
      <p:sp>
        <p:nvSpPr>
          <p:cNvPr id="7" name="Rectangle 6">
            <a:extLst>
              <a:ext uri="{FF2B5EF4-FFF2-40B4-BE49-F238E27FC236}">
                <a16:creationId xmlns:a16="http://schemas.microsoft.com/office/drawing/2014/main" id="{6FD86E2B-33A7-4ECD-9675-DA03CCC5320B}"/>
              </a:ext>
            </a:extLst>
          </p:cNvPr>
          <p:cNvSpPr/>
          <p:nvPr/>
        </p:nvSpPr>
        <p:spPr>
          <a:xfrm>
            <a:off x="5104800" y="6235001"/>
            <a:ext cx="4953000" cy="338554"/>
          </a:xfrm>
          <a:prstGeom prst="rect">
            <a:avLst/>
          </a:prstGeom>
        </p:spPr>
        <p:txBody>
          <a:bodyPr>
            <a:spAutoFit/>
          </a:bodyPr>
          <a:lstStyle/>
          <a:p>
            <a:pPr lvl="0"/>
            <a:r>
              <a:rPr lang="en-GB" sz="800" i="1" dirty="0">
                <a:solidFill>
                  <a:srgbClr val="1E1348"/>
                </a:solidFill>
              </a:rPr>
              <a:t>Sources: Cook et al (2018) Using smart city technology to make healthcare smarter</a:t>
            </a:r>
          </a:p>
          <a:p>
            <a:pPr lvl="0"/>
            <a:r>
              <a:rPr lang="en-GB" sz="800" i="1" dirty="0">
                <a:solidFill>
                  <a:srgbClr val="1E1348"/>
                </a:solidFill>
              </a:rPr>
              <a:t>DOI: 10.1109/JPROC.2017.2787688 </a:t>
            </a:r>
          </a:p>
        </p:txBody>
      </p:sp>
      <p:sp>
        <p:nvSpPr>
          <p:cNvPr id="8" name="Speech Bubble: Rectangle with Corners Rounded 7">
            <a:extLst>
              <a:ext uri="{FF2B5EF4-FFF2-40B4-BE49-F238E27FC236}">
                <a16:creationId xmlns:a16="http://schemas.microsoft.com/office/drawing/2014/main" id="{E7772E81-2F1B-4EAE-89D9-F757F562F438}"/>
              </a:ext>
            </a:extLst>
          </p:cNvPr>
          <p:cNvSpPr/>
          <p:nvPr/>
        </p:nvSpPr>
        <p:spPr>
          <a:xfrm>
            <a:off x="541421" y="5548699"/>
            <a:ext cx="4320000" cy="792088"/>
          </a:xfrm>
          <a:prstGeom prst="wedgeRoundRectCallout">
            <a:avLst>
              <a:gd name="adj1" fmla="val -21929"/>
              <a:gd name="adj2" fmla="val -61908"/>
              <a:gd name="adj3" fmla="val 16667"/>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Georgia" panose="02040502050405020303" pitchFamily="18" charset="0"/>
              </a:rPr>
              <a:t>52% of smartphone users gather health related information on their phones and 61% of users have downloaded an </a:t>
            </a:r>
            <a:r>
              <a:rPr lang="en-GB" sz="1200" b="1" dirty="0" err="1">
                <a:latin typeface="Georgia" panose="02040502050405020303" pitchFamily="18" charset="0"/>
              </a:rPr>
              <a:t>mHealth</a:t>
            </a:r>
            <a:r>
              <a:rPr lang="en-GB" sz="1200" b="1" dirty="0">
                <a:latin typeface="Georgia" panose="02040502050405020303" pitchFamily="18" charset="0"/>
              </a:rPr>
              <a:t> app.</a:t>
            </a:r>
          </a:p>
        </p:txBody>
      </p:sp>
      <p:pic>
        <p:nvPicPr>
          <p:cNvPr id="10" name="Picture 9">
            <a:extLst>
              <a:ext uri="{FF2B5EF4-FFF2-40B4-BE49-F238E27FC236}">
                <a16:creationId xmlns:a16="http://schemas.microsoft.com/office/drawing/2014/main" id="{B89DDFC6-F359-41B4-A645-A359CDF75B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2205" y="3826534"/>
            <a:ext cx="3578624" cy="2384372"/>
          </a:xfrm>
          <a:prstGeom prst="rect">
            <a:avLst/>
          </a:prstGeom>
        </p:spPr>
      </p:pic>
    </p:spTree>
    <p:extLst>
      <p:ext uri="{BB962C8B-B14F-4D97-AF65-F5344CB8AC3E}">
        <p14:creationId xmlns:p14="http://schemas.microsoft.com/office/powerpoint/2010/main" val="949186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Developing the world’s first ‘Living Hospital’</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915982065"/>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IBM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Alder Hey Children’s Hospital, and a team from the Science and Technology Facilities Council (STFC) Hartree Centre, are collaborating with IBM Watson AI technology to make hospital stays for children more welcoming, not daunting.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Using IBM Watson technology to analyse any feedback that is voluntarily and securely provided by the patients,  Alder Hey is able to greatly enhance patient experience by identifying patient anxieties and providing information and reassurance; whilst giving insightful feedback to clinicians based on the tone and sentiment of these interactions.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Using this valuable insight, clinicians at Alder Hey will be able to make a hospital stay for a child less daunting, by providing a more personalised service for a child while also being able to identify clinical trends more quickly that could affect patient flow and effectively make significant cost savings.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future for Alder Hay envisages Watson technology as the brain of the new ‘Living Hospital’ with sensors and the Internet of Things acting as the senses that provide information back to this brain. In addition, the hospital will interact with the public through chatbots and robots.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https://www.kingsfund.org.uk/audio-video/carol-platt-creating-living-hospital</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p>
                    <a:p>
                      <a:endParaRPr lang="en-GB" sz="1200" b="1" dirty="0"/>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chemeClr val="bg1"/>
                          </a:solidFill>
                        </a:rPr>
                        <a:t>Automation </a:t>
                      </a:r>
                    </a:p>
                    <a:p>
                      <a:endParaRPr lang="en-GB" sz="1200" b="1" dirty="0"/>
                    </a:p>
                    <a:p>
                      <a:endParaRPr lang="en-GB" sz="1200" b="1" dirty="0"/>
                    </a:p>
                  </a:txBody>
                  <a:tcPr>
                    <a:solidFill>
                      <a:srgbClr val="B00D23"/>
                    </a:solidFill>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chemeClr val="bg1"/>
                          </a:solidFill>
                        </a:rPr>
                        <a:t>Smart health</a:t>
                      </a:r>
                    </a:p>
                  </a:txBody>
                  <a:tcPr>
                    <a:solidFill>
                      <a:srgbClr val="1E1348"/>
                    </a:solid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CFE2C5CA-869C-46A1-B16D-219BB12D9F98}"/>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423975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Creating an open platform for healthcare data</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1798511729"/>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solidFill>
                            <a:schemeClr val="bg1"/>
                          </a:solidFill>
                        </a:rPr>
                        <a:t>ICT Infrastructure</a:t>
                      </a:r>
                    </a:p>
                    <a:p>
                      <a:endParaRPr lang="en-GB" sz="1200" b="1" dirty="0"/>
                    </a:p>
                    <a:p>
                      <a:endParaRPr lang="en-GB" sz="1200" b="1" dirty="0"/>
                    </a:p>
                  </a:txBody>
                  <a:tcPr>
                    <a:solidFill>
                      <a:srgbClr val="B00D23"/>
                    </a:solidFill>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Leeds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Leeds has a large health sector which is home to a number of health-tech companies as well as NHS Digital, NHS England and one of the largest teaching hospitals in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Leeds Care Record initiative enables clinical and care staff to view real-time health and care information across care providers and between different systems. Hospital and doctor patient information collectively feeds into the system through a secure computer system. This brings together important information about patients who have used services provided by locations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Leeds Care Record is actively used by 5,400 health and social care professionals including all 105 doctor practices in Leeds and provides integrated care for 2.2 million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technology enables shared care which benefits patients in Leeds through improved communication between care providers, maintaining patient flow in hospitals and enabling the NHS and social care to work more closely for timelier hospital discharges.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https://www.digitalhealth.net/2017/03/leeds-care-record/</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tx1"/>
                          </a:solidFill>
                        </a:rPr>
                        <a:t>Sensors</a:t>
                      </a:r>
                    </a:p>
                    <a:p>
                      <a:endParaRPr lang="en-GB" sz="1200" b="1" dirty="0">
                        <a:solidFill>
                          <a:schemeClr val="tx1"/>
                        </a:solidFill>
                      </a:endParaRPr>
                    </a:p>
                    <a:p>
                      <a:endParaRPr lang="en-GB" sz="1200" b="1" dirty="0">
                        <a:solidFill>
                          <a:schemeClr val="tx1"/>
                        </a:solidFill>
                      </a:endParaRPr>
                    </a:p>
                  </a:txBody>
                  <a:tcPr>
                    <a:no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tx1"/>
                          </a:solidFill>
                        </a:rPr>
                        <a:t>Internet of Things</a:t>
                      </a:r>
                    </a:p>
                    <a:p>
                      <a:endParaRPr lang="en-GB" sz="1200" b="1" dirty="0">
                        <a:solidFill>
                          <a:schemeClr val="tx1"/>
                        </a:solidFill>
                      </a:endParaRPr>
                    </a:p>
                    <a:p>
                      <a:endParaRPr lang="en-GB" sz="1200" b="1" dirty="0">
                        <a:solidFill>
                          <a:schemeClr val="tx1"/>
                        </a:solidFill>
                      </a:endParaRPr>
                    </a:p>
                  </a:txBody>
                  <a:tcPr>
                    <a:no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solidFill>
                            <a:schemeClr val="bg1"/>
                          </a:solidFill>
                        </a:rPr>
                        <a:t>Data analytics &amp; AI</a:t>
                      </a:r>
                    </a:p>
                    <a:p>
                      <a:endParaRPr lang="en-GB" sz="1200" b="1" dirty="0">
                        <a:solidFill>
                          <a:schemeClr val="tx1"/>
                        </a:solidFill>
                      </a:endParaRPr>
                    </a:p>
                    <a:p>
                      <a:endParaRPr lang="en-GB" sz="1200" b="1" dirty="0">
                        <a:solidFill>
                          <a:schemeClr val="tx1"/>
                        </a:solidFill>
                      </a:endParaRPr>
                    </a:p>
                  </a:txBody>
                  <a:tcPr>
                    <a:solidFill>
                      <a:srgbClr val="B00D23"/>
                    </a:solidFill>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solidFill>
                            <a:schemeClr val="tx1"/>
                          </a:solidFill>
                        </a:rPr>
                        <a:t>Automation </a:t>
                      </a:r>
                    </a:p>
                    <a:p>
                      <a:endParaRPr lang="en-GB" sz="1200" b="1" dirty="0">
                        <a:solidFill>
                          <a:schemeClr val="tx1"/>
                        </a:solidFill>
                      </a:endParaRPr>
                    </a:p>
                    <a:p>
                      <a:endParaRPr lang="en-GB" sz="1200" b="1" dirty="0">
                        <a:solidFill>
                          <a:schemeClr val="tx1"/>
                        </a:solidFill>
                      </a:endParaRPr>
                    </a:p>
                  </a:txBody>
                  <a:tcPr>
                    <a:noFill/>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chemeClr val="bg1"/>
                          </a:solidFill>
                        </a:rPr>
                        <a:t>Smart health</a:t>
                      </a:r>
                    </a:p>
                  </a:txBody>
                  <a:tcPr>
                    <a:solidFill>
                      <a:srgbClr val="1E1348"/>
                    </a:solid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573CB23B-F130-46B7-B349-711C8AA14C4D}"/>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821497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0A7E4-578C-4FAF-BFEA-9ED177AC5F63}"/>
              </a:ext>
            </a:extLst>
          </p:cNvPr>
          <p:cNvSpPr>
            <a:spLocks noGrp="1"/>
          </p:cNvSpPr>
          <p:nvPr>
            <p:ph type="title"/>
          </p:nvPr>
        </p:nvSpPr>
        <p:spPr/>
        <p:txBody>
          <a:bodyPr/>
          <a:lstStyle/>
          <a:p>
            <a:r>
              <a:rPr lang="en-GB" dirty="0"/>
              <a:t>Testing new applications in Digital Health Labs</a:t>
            </a:r>
          </a:p>
        </p:txBody>
      </p:sp>
      <p:graphicFrame>
        <p:nvGraphicFramePr>
          <p:cNvPr id="6" name="Table 5">
            <a:extLst>
              <a:ext uri="{FF2B5EF4-FFF2-40B4-BE49-F238E27FC236}">
                <a16:creationId xmlns:a16="http://schemas.microsoft.com/office/drawing/2014/main" id="{CDBDF7BF-8352-446A-A535-50421D8C4EBF}"/>
              </a:ext>
            </a:extLst>
          </p:cNvPr>
          <p:cNvGraphicFramePr>
            <a:graphicFrameLocks noGrp="1"/>
          </p:cNvGraphicFramePr>
          <p:nvPr>
            <p:extLst>
              <p:ext uri="{D42A27DB-BD31-4B8C-83A1-F6EECF244321}">
                <p14:modId xmlns:p14="http://schemas.microsoft.com/office/powerpoint/2010/main" val="3280147303"/>
              </p:ext>
            </p:extLst>
          </p:nvPr>
        </p:nvGraphicFramePr>
        <p:xfrm>
          <a:off x="568800" y="1227666"/>
          <a:ext cx="8763303" cy="46634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gridCol w="1706695">
                  <a:extLst>
                    <a:ext uri="{9D8B030D-6E8A-4147-A177-3AD203B41FA5}">
                      <a16:colId xmlns:a16="http://schemas.microsoft.com/office/drawing/2014/main" val="20002"/>
                    </a:ext>
                  </a:extLst>
                </a:gridCol>
              </a:tblGrid>
              <a:tr h="0">
                <a:tc>
                  <a:txBody>
                    <a:bodyPr/>
                    <a:lstStyle/>
                    <a:p>
                      <a:r>
                        <a:rPr lang="en-GB" sz="1200" b="1" dirty="0"/>
                        <a:t>ICT Infrastructure</a:t>
                      </a:r>
                    </a:p>
                    <a:p>
                      <a:endParaRPr lang="en-GB" sz="1200" b="1" dirty="0"/>
                    </a:p>
                    <a:p>
                      <a:endParaRPr lang="en-GB" sz="1200" b="1" dirty="0"/>
                    </a:p>
                  </a:txBody>
                  <a:tcPr/>
                </a:tc>
                <a:tc row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B00D23"/>
                          </a:solidFill>
                          <a:effectLst/>
                          <a:uLnTx/>
                          <a:uFillTx/>
                          <a:latin typeface="+mn-lt"/>
                          <a:ea typeface="+mn-ea"/>
                          <a:cs typeface="+mn-cs"/>
                        </a:rPr>
                        <a:t>Brighton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Digital Health Living Lab was a unique testbed, situated at Leach Court in Brighton. Home to 50 families it offered an arena for testing and developing prototypes or more mature products and services that have the potential to improve welfare services, reduce financial pressure to public sector services and to enable healthy living as a whole.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A network of technical champions focussed on testing different digital devices and applications to reduce social isolation and remotely monitor vital signs, activities and emotions of older members of the community.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initial pilot project was chosen because projected levels of demand for adult social care services outstrip the city council’s available resources and measures are being explored to support the most vulnerable residents in the city, to help them to remain as independent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1E1348"/>
                          </a:solidFill>
                          <a:effectLst/>
                          <a:uLnTx/>
                          <a:uFillTx/>
                          <a:latin typeface="+mn-lt"/>
                          <a:ea typeface="+mn-ea"/>
                          <a:cs typeface="+mn-cs"/>
                        </a:rPr>
                        <a:t>The project was a collaboration between residents, Brighton and Hove City Council and the University of Sussex working together with the University of Brighton to draw on the institution’s expertise in pharmacy, allied health, digital design and architecture.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1E1348"/>
                          </a:solidFill>
                          <a:effectLst/>
                          <a:uLnTx/>
                          <a:uFillTx/>
                          <a:latin typeface="+mn-lt"/>
                          <a:ea typeface="+mn-ea"/>
                          <a:cs typeface="+mn-cs"/>
                        </a:rPr>
                        <a:t>Source: Coast to Capital LEP </a:t>
                      </a:r>
                      <a:r>
                        <a:rPr kumimoji="0" lang="en-GB" sz="800" b="0" i="1" u="none" strike="noStrike" kern="1200" cap="none" spc="0" normalizeH="0" baseline="0" noProof="0" dirty="0">
                          <a:ln>
                            <a:noFill/>
                          </a:ln>
                          <a:solidFill>
                            <a:srgbClr val="1E1348"/>
                          </a:solidFill>
                          <a:effectLst/>
                          <a:uLnTx/>
                          <a:uFillTx/>
                          <a:latin typeface="+mn-lt"/>
                          <a:ea typeface="+mn-ea"/>
                          <a:cs typeface="+mn-cs"/>
                          <a:hlinkClick r:id="rId2"/>
                        </a:rPr>
                        <a:t>https://www.coast2capital.org.uk/</a:t>
                      </a:r>
                      <a:endParaRPr kumimoji="0" lang="en-GB" sz="800" b="0" i="1" u="none" strike="noStrike" kern="1200" cap="none" spc="0" normalizeH="0" baseline="0" noProof="0" dirty="0">
                        <a:ln>
                          <a:noFill/>
                        </a:ln>
                        <a:solidFill>
                          <a:srgbClr val="1E1348"/>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E1348"/>
                        </a:solidFill>
                        <a:effectLst/>
                        <a:uLnTx/>
                        <a:uFillTx/>
                        <a:latin typeface="+mn-lt"/>
                        <a:ea typeface="+mn-ea"/>
                        <a:cs typeface="+mn-cs"/>
                      </a:endParaRPr>
                    </a:p>
                  </a:txBody>
                  <a:tcPr/>
                </a:tc>
                <a:tc rowSpan="2">
                  <a:txBody>
                    <a:bodyPr/>
                    <a:lstStyle/>
                    <a:p>
                      <a:r>
                        <a:rPr lang="en-GB" sz="1200" b="1" dirty="0">
                          <a:solidFill>
                            <a:srgbClr val="1E1348"/>
                          </a:solidFill>
                        </a:rPr>
                        <a:t>Smart energy</a:t>
                      </a:r>
                    </a:p>
                  </a:txBody>
                  <a:tcPr>
                    <a:noFill/>
                  </a:tcPr>
                </a:tc>
                <a:extLst>
                  <a:ext uri="{0D108BD9-81ED-4DB2-BD59-A6C34878D82A}">
                    <a16:rowId xmlns:a16="http://schemas.microsoft.com/office/drawing/2014/main" val="10000"/>
                  </a:ext>
                </a:extLst>
              </a:tr>
              <a:tr h="193102">
                <a:tc rowSpan="2">
                  <a:txBody>
                    <a:bodyPr/>
                    <a:lstStyle/>
                    <a:p>
                      <a:r>
                        <a:rPr lang="en-GB" sz="1200" b="1" dirty="0"/>
                        <a:t>Geospatial technology</a:t>
                      </a:r>
                    </a:p>
                    <a:p>
                      <a:endParaRPr lang="en-GB" sz="1200" b="1" dirty="0"/>
                    </a:p>
                    <a:p>
                      <a:endParaRPr lang="en-GB" sz="1200" b="1" dirty="0"/>
                    </a:p>
                  </a:txBody>
                  <a:tcPr/>
                </a:tc>
                <a:tc vMerge="1">
                  <a:txBody>
                    <a:bodyPr/>
                    <a:lstStyle/>
                    <a:p>
                      <a:endParaRPr lang="en-GB" dirty="0"/>
                    </a:p>
                  </a:txBody>
                  <a:tcPr/>
                </a:tc>
                <a:tc vMerge="1">
                  <a:txBody>
                    <a:bodyPr/>
                    <a:lstStyle/>
                    <a:p>
                      <a:r>
                        <a:rPr lang="en-GB" sz="1200" b="1" dirty="0"/>
                        <a:t>Smart building &amp; housing</a:t>
                      </a:r>
                    </a:p>
                  </a:txBody>
                  <a:tcPr/>
                </a:tc>
                <a:extLst>
                  <a:ext uri="{0D108BD9-81ED-4DB2-BD59-A6C34878D82A}">
                    <a16:rowId xmlns:a16="http://schemas.microsoft.com/office/drawing/2014/main" val="10001"/>
                  </a:ext>
                </a:extLst>
              </a:tr>
              <a:tr h="485842">
                <a:tc vMerge="1">
                  <a:txBody>
                    <a:bodyPr/>
                    <a:lstStyle/>
                    <a:p>
                      <a:endParaRPr lang="en-GB" sz="1200" b="1" dirty="0"/>
                    </a:p>
                  </a:txBody>
                  <a:tcPr/>
                </a:tc>
                <a:tc vMerge="1">
                  <a:txBody>
                    <a:bodyPr/>
                    <a:lstStyle/>
                    <a:p>
                      <a:endParaRPr lang="en-GB"/>
                    </a:p>
                  </a:txBody>
                  <a:tcPr/>
                </a:tc>
                <a:tc rowSpan="2">
                  <a:txBody>
                    <a:bodyPr/>
                    <a:lstStyle/>
                    <a:p>
                      <a:r>
                        <a:rPr lang="en-GB" sz="1200" b="1" dirty="0"/>
                        <a:t>Smart building &amp; housing</a:t>
                      </a:r>
                      <a:endParaRPr lang="en-GB" dirty="0"/>
                    </a:p>
                  </a:txBody>
                  <a:tcPr/>
                </a:tc>
                <a:extLst>
                  <a:ext uri="{0D108BD9-81ED-4DB2-BD59-A6C34878D82A}">
                    <a16:rowId xmlns:a16="http://schemas.microsoft.com/office/drawing/2014/main" val="3037118641"/>
                  </a:ext>
                </a:extLst>
              </a:tr>
              <a:tr h="234238">
                <a:tc rowSpan="2">
                  <a:txBody>
                    <a:bodyPr/>
                    <a:lstStyle/>
                    <a:p>
                      <a:r>
                        <a:rPr lang="en-GB" sz="1200" b="1" dirty="0">
                          <a:solidFill>
                            <a:schemeClr val="bg1"/>
                          </a:solidFill>
                        </a:rPr>
                        <a:t>Sensors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infrastructure</a:t>
                      </a:r>
                    </a:p>
                  </a:txBody>
                  <a:tcPr/>
                </a:tc>
                <a:extLst>
                  <a:ext uri="{0D108BD9-81ED-4DB2-BD59-A6C34878D82A}">
                    <a16:rowId xmlns:a16="http://schemas.microsoft.com/office/drawing/2014/main" val="10003"/>
                  </a:ext>
                </a:extLst>
              </a:tr>
              <a:tr h="261826">
                <a:tc vMerge="1">
                  <a:txBody>
                    <a:bodyPr/>
                    <a:lstStyle/>
                    <a:p>
                      <a:endParaRPr lang="en-GB" sz="1200" b="1" dirty="0"/>
                    </a:p>
                  </a:txBody>
                  <a:tcPr/>
                </a:tc>
                <a:tc vMerge="1">
                  <a:txBody>
                    <a:bodyPr/>
                    <a:lstStyle/>
                    <a:p>
                      <a:endParaRPr lang="en-GB"/>
                    </a:p>
                  </a:txBody>
                  <a:tcPr/>
                </a:tc>
                <a:tc rowSpan="2">
                  <a:txBody>
                    <a:bodyPr/>
                    <a:lstStyle/>
                    <a:p>
                      <a:r>
                        <a:rPr lang="en-GB" sz="1200" b="1" dirty="0"/>
                        <a:t>Smart infrastructure</a:t>
                      </a:r>
                      <a:endParaRPr lang="en-GB" dirty="0"/>
                    </a:p>
                  </a:txBody>
                  <a:tcPr/>
                </a:tc>
                <a:extLst>
                  <a:ext uri="{0D108BD9-81ED-4DB2-BD59-A6C34878D82A}">
                    <a16:rowId xmlns:a16="http://schemas.microsoft.com/office/drawing/2014/main" val="1440022602"/>
                  </a:ext>
                </a:extLst>
              </a:tr>
              <a:tr h="458254">
                <a:tc rowSpan="2">
                  <a:txBody>
                    <a:bodyPr/>
                    <a:lstStyle/>
                    <a:p>
                      <a:r>
                        <a:rPr lang="en-GB" sz="1200" b="1" dirty="0">
                          <a:solidFill>
                            <a:schemeClr val="bg1"/>
                          </a:solidFill>
                        </a:rPr>
                        <a:t>Internet of Things</a:t>
                      </a:r>
                    </a:p>
                    <a:p>
                      <a:endParaRPr lang="en-GB" sz="1200" b="1" dirty="0"/>
                    </a:p>
                    <a:p>
                      <a:endParaRPr lang="en-GB" sz="1200" b="1" dirty="0"/>
                    </a:p>
                  </a:txBody>
                  <a:tcPr>
                    <a:solidFill>
                      <a:srgbClr val="B00D23"/>
                    </a:solidFill>
                  </a:tcPr>
                </a:tc>
                <a:tc vMerge="1">
                  <a:txBody>
                    <a:bodyPr/>
                    <a:lstStyle/>
                    <a:p>
                      <a:endParaRPr lang="en-GB" dirty="0"/>
                    </a:p>
                  </a:txBody>
                  <a:tcPr/>
                </a:tc>
                <a:tc vMerge="1">
                  <a:txBody>
                    <a:bodyPr/>
                    <a:lstStyle/>
                    <a:p>
                      <a:r>
                        <a:rPr lang="en-GB" sz="1200" b="1" dirty="0"/>
                        <a:t>Smart governance</a:t>
                      </a:r>
                    </a:p>
                  </a:txBody>
                  <a:tcPr/>
                </a:tc>
                <a:extLst>
                  <a:ext uri="{0D108BD9-81ED-4DB2-BD59-A6C34878D82A}">
                    <a16:rowId xmlns:a16="http://schemas.microsoft.com/office/drawing/2014/main" val="10005"/>
                  </a:ext>
                </a:extLst>
              </a:tr>
              <a:tr h="181826">
                <a:tc vMerge="1">
                  <a:txBody>
                    <a:bodyPr/>
                    <a:lstStyle/>
                    <a:p>
                      <a:endParaRPr lang="en-GB" sz="1200" b="1" dirty="0"/>
                    </a:p>
                  </a:txBody>
                  <a:tcPr>
                    <a:noFill/>
                  </a:tcPr>
                </a:tc>
                <a:tc vMerge="1">
                  <a:txBody>
                    <a:bodyPr/>
                    <a:lstStyle/>
                    <a:p>
                      <a:endParaRPr lang="en-GB"/>
                    </a:p>
                  </a:txBody>
                  <a:tcPr/>
                </a:tc>
                <a:tc rowSpan="2">
                  <a:txBody>
                    <a:bodyPr/>
                    <a:lstStyle/>
                    <a:p>
                      <a:r>
                        <a:rPr lang="en-GB" sz="1200" b="1" dirty="0"/>
                        <a:t>Smart governance</a:t>
                      </a:r>
                      <a:endParaRPr lang="en-GB" dirty="0"/>
                    </a:p>
                  </a:txBody>
                  <a:tcPr/>
                </a:tc>
                <a:extLst>
                  <a:ext uri="{0D108BD9-81ED-4DB2-BD59-A6C34878D82A}">
                    <a16:rowId xmlns:a16="http://schemas.microsoft.com/office/drawing/2014/main" val="1506379388"/>
                  </a:ext>
                </a:extLst>
              </a:tr>
              <a:tr h="640080">
                <a:tc>
                  <a:txBody>
                    <a:bodyPr/>
                    <a:lstStyle/>
                    <a:p>
                      <a:r>
                        <a:rPr lang="en-GB" sz="1200" b="1" dirty="0"/>
                        <a:t>Data analytics &amp; AI</a:t>
                      </a:r>
                    </a:p>
                    <a:p>
                      <a:endParaRPr lang="en-GB" sz="1200" b="1" dirty="0"/>
                    </a:p>
                    <a:p>
                      <a:endParaRPr lang="en-GB" sz="1200" b="1" dirty="0"/>
                    </a:p>
                  </a:txBody>
                  <a:tcPr/>
                </a:tc>
                <a:tc vMerge="1">
                  <a:txBody>
                    <a:bodyPr/>
                    <a:lstStyle/>
                    <a:p>
                      <a:endParaRPr lang="en-GB"/>
                    </a:p>
                  </a:txBody>
                  <a:tcPr/>
                </a:tc>
                <a:tc vMerge="1">
                  <a:txBody>
                    <a:bodyPr/>
                    <a:lstStyle/>
                    <a:p>
                      <a:r>
                        <a:rPr lang="en-GB" sz="1200" b="1" dirty="0"/>
                        <a:t>Smart governance</a:t>
                      </a:r>
                    </a:p>
                  </a:txBody>
                  <a:tcPr/>
                </a:tc>
                <a:extLst>
                  <a:ext uri="{0D108BD9-81ED-4DB2-BD59-A6C34878D82A}">
                    <a16:rowId xmlns:a16="http://schemas.microsoft.com/office/drawing/2014/main" val="400366998"/>
                  </a:ext>
                </a:extLst>
              </a:tr>
              <a:tr h="640080">
                <a:tc>
                  <a:txBody>
                    <a:bodyPr/>
                    <a:lstStyle/>
                    <a:p>
                      <a:r>
                        <a:rPr lang="en-GB" sz="1200" b="1" dirty="0"/>
                        <a:t>Automation </a:t>
                      </a:r>
                    </a:p>
                    <a:p>
                      <a:endParaRPr lang="en-GB" sz="1200" b="1" dirty="0"/>
                    </a:p>
                    <a:p>
                      <a:endParaRPr lang="en-GB" sz="1200" b="1" dirty="0"/>
                    </a:p>
                  </a:txBody>
                  <a:tcPr/>
                </a:tc>
                <a:tc vMerge="1">
                  <a:txBody>
                    <a:bodyPr/>
                    <a:lstStyle/>
                    <a:p>
                      <a:endParaRPr lang="en-GB"/>
                    </a:p>
                  </a:txBody>
                  <a:tcPr/>
                </a:tc>
                <a:tc>
                  <a:txBody>
                    <a:bodyPr/>
                    <a:lstStyle/>
                    <a:p>
                      <a:r>
                        <a:rPr lang="en-GB" sz="1200" b="1" dirty="0"/>
                        <a:t>Smart mobility</a:t>
                      </a:r>
                      <a:endParaRPr lang="en-GB" dirty="0"/>
                    </a:p>
                  </a:txBody>
                  <a:tcPr/>
                </a:tc>
                <a:extLst>
                  <a:ext uri="{0D108BD9-81ED-4DB2-BD59-A6C34878D82A}">
                    <a16:rowId xmlns:a16="http://schemas.microsoft.com/office/drawing/2014/main" val="475458464"/>
                  </a:ext>
                </a:extLst>
              </a:tr>
              <a:tr h="0">
                <a:tc>
                  <a:txBody>
                    <a:bodyPr/>
                    <a:lstStyle/>
                    <a:p>
                      <a:r>
                        <a:rPr lang="en-GB" sz="1200" b="1" dirty="0"/>
                        <a:t>Blockchain</a:t>
                      </a:r>
                    </a:p>
                    <a:p>
                      <a:endParaRPr lang="en-GB" sz="1200" b="1" dirty="0"/>
                    </a:p>
                    <a:p>
                      <a:endParaRPr lang="en-GB" sz="1200" b="1" dirty="0"/>
                    </a:p>
                  </a:txBody>
                  <a:tcPr/>
                </a:tc>
                <a:tc vMerge="1">
                  <a:txBody>
                    <a:bodyPr/>
                    <a:lstStyle/>
                    <a:p>
                      <a:endParaRPr lang="en-GB" dirty="0"/>
                    </a:p>
                  </a:txBody>
                  <a:tcPr/>
                </a:tc>
                <a:tc>
                  <a:txBody>
                    <a:bodyPr/>
                    <a:lstStyle/>
                    <a:p>
                      <a:r>
                        <a:rPr lang="en-GB" sz="1200" b="1" dirty="0">
                          <a:solidFill>
                            <a:schemeClr val="bg1"/>
                          </a:solidFill>
                        </a:rPr>
                        <a:t>Smart health</a:t>
                      </a:r>
                    </a:p>
                  </a:txBody>
                  <a:tcPr>
                    <a:solidFill>
                      <a:srgbClr val="1E1348"/>
                    </a:solidFill>
                  </a:tcPr>
                </a:tc>
                <a:extLst>
                  <a:ext uri="{0D108BD9-81ED-4DB2-BD59-A6C34878D82A}">
                    <a16:rowId xmlns:a16="http://schemas.microsoft.com/office/drawing/2014/main" val="10009"/>
                  </a:ext>
                </a:extLst>
              </a:tr>
            </a:tbl>
          </a:graphicData>
        </a:graphic>
      </p:graphicFrame>
      <p:sp>
        <p:nvSpPr>
          <p:cNvPr id="7" name="TextBox 6">
            <a:extLst>
              <a:ext uri="{FF2B5EF4-FFF2-40B4-BE49-F238E27FC236}">
                <a16:creationId xmlns:a16="http://schemas.microsoft.com/office/drawing/2014/main" id="{93E103C3-A9AA-40B0-989F-8DAFF0C7D2F6}"/>
              </a:ext>
            </a:extLst>
          </p:cNvPr>
          <p:cNvSpPr txBox="1"/>
          <p:nvPr/>
        </p:nvSpPr>
        <p:spPr>
          <a:xfrm>
            <a:off x="4160912" y="6381750"/>
            <a:ext cx="1584176" cy="259095"/>
          </a:xfrm>
          <a:prstGeom prst="rect">
            <a:avLst/>
          </a:prstGeom>
          <a:solidFill>
            <a:srgbClr val="DFD5C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1E1348"/>
                </a:solidFill>
                <a:effectLst/>
                <a:uLnTx/>
                <a:uFillTx/>
                <a:hlinkClick r:id="rId3" action="ppaction://hlinksldjump"/>
              </a:rPr>
              <a:t>See all opportunities</a:t>
            </a:r>
            <a:endParaRPr kumimoji="0" lang="en-GB" sz="1100" b="1" i="0"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4049175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1E7D13-F49D-4337-BAF7-BFE48C36C1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7" y="0"/>
            <a:ext cx="9899905" cy="6858000"/>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Smart cities in the UK</a:t>
            </a:r>
          </a:p>
        </p:txBody>
      </p:sp>
    </p:spTree>
    <p:extLst>
      <p:ext uri="{BB962C8B-B14F-4D97-AF65-F5344CB8AC3E}">
        <p14:creationId xmlns:p14="http://schemas.microsoft.com/office/powerpoint/2010/main" val="94543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2229-0F59-453F-877A-655AA8EBDB7F}"/>
              </a:ext>
            </a:extLst>
          </p:cNvPr>
          <p:cNvSpPr>
            <a:spLocks noGrp="1"/>
          </p:cNvSpPr>
          <p:nvPr>
            <p:ph type="title"/>
          </p:nvPr>
        </p:nvSpPr>
        <p:spPr/>
        <p:txBody>
          <a:bodyPr/>
          <a:lstStyle/>
          <a:p>
            <a:r>
              <a:rPr lang="en-GB" dirty="0"/>
              <a:t>UK Smart Cities provide different levels of opportunity</a:t>
            </a:r>
          </a:p>
        </p:txBody>
      </p:sp>
      <p:sp>
        <p:nvSpPr>
          <p:cNvPr id="3" name="Content Placeholder 2">
            <a:extLst>
              <a:ext uri="{FF2B5EF4-FFF2-40B4-BE49-F238E27FC236}">
                <a16:creationId xmlns:a16="http://schemas.microsoft.com/office/drawing/2014/main" id="{1FA4CAD9-13E1-4865-8020-3D3775045495}"/>
              </a:ext>
            </a:extLst>
          </p:cNvPr>
          <p:cNvSpPr>
            <a:spLocks noGrp="1"/>
          </p:cNvSpPr>
          <p:nvPr>
            <p:ph sz="half" idx="1"/>
          </p:nvPr>
        </p:nvSpPr>
        <p:spPr/>
        <p:txBody>
          <a:bodyPr/>
          <a:lstStyle/>
          <a:p>
            <a:r>
              <a:rPr lang="en-GB" dirty="0">
                <a:solidFill>
                  <a:srgbClr val="B00D23"/>
                </a:solidFill>
              </a:rPr>
              <a:t>UK smart cities are growing with local needs</a:t>
            </a:r>
          </a:p>
          <a:p>
            <a:r>
              <a:rPr lang="en-GB" sz="1100" b="0" dirty="0"/>
              <a:t>Recent research suggests that almost a third of the UK’s urban areas with populations of over 100,000 currently have clear ambitions and/or substantial programmes of current activities labelled as ‘smart’. However, just as not all cities are the same, so UK smart cities are developing at their own speeds towards their own need. </a:t>
            </a:r>
          </a:p>
          <a:p>
            <a:endParaRPr lang="en-GB" sz="1100" b="0" dirty="0"/>
          </a:p>
          <a:p>
            <a:r>
              <a:rPr lang="en-GB" sz="1100" b="0" dirty="0"/>
              <a:t>Some characteristics of UK smart cities include:</a:t>
            </a:r>
          </a:p>
          <a:p>
            <a:pPr marL="285750" indent="-285750">
              <a:buClr>
                <a:srgbClr val="B00D23"/>
              </a:buClr>
              <a:buFont typeface="Wingdings" panose="05000000000000000000" pitchFamily="2" charset="2"/>
              <a:buChar char="§"/>
            </a:pPr>
            <a:r>
              <a:rPr lang="en-GB" sz="1100" b="0" dirty="0"/>
              <a:t>Different levels of smart city maturity in the UK from recognised global leaders to emerging city plans.</a:t>
            </a:r>
          </a:p>
          <a:p>
            <a:pPr marL="285750" indent="-285750">
              <a:buClr>
                <a:srgbClr val="B00D23"/>
              </a:buClr>
              <a:buFont typeface="Wingdings" panose="05000000000000000000" pitchFamily="2" charset="2"/>
              <a:buChar char="§"/>
            </a:pPr>
            <a:r>
              <a:rPr lang="en-GB" sz="1100" b="0" dirty="0"/>
              <a:t>Smart city developments are evolving in line with local needs.</a:t>
            </a:r>
          </a:p>
          <a:p>
            <a:pPr marL="285750" indent="-285750">
              <a:buClr>
                <a:srgbClr val="B00D23"/>
              </a:buClr>
              <a:buFont typeface="Wingdings" panose="05000000000000000000" pitchFamily="2" charset="2"/>
              <a:buChar char="§"/>
            </a:pPr>
            <a:r>
              <a:rPr lang="en-GB" sz="1100" b="0" dirty="0"/>
              <a:t>Some cities will have well defined projects while others will operate on a broader framework.</a:t>
            </a:r>
          </a:p>
          <a:p>
            <a:pPr marL="285750" indent="-285750">
              <a:buClr>
                <a:srgbClr val="B00D23"/>
              </a:buClr>
              <a:buFont typeface="Wingdings" panose="05000000000000000000" pitchFamily="2" charset="2"/>
              <a:buChar char="§"/>
            </a:pPr>
            <a:endParaRPr lang="en-GB" sz="1100" b="0" dirty="0"/>
          </a:p>
          <a:p>
            <a:pPr marL="285750" indent="-285750">
              <a:buClr>
                <a:srgbClr val="B00D23"/>
              </a:buClr>
              <a:buFont typeface="Wingdings" panose="05000000000000000000" pitchFamily="2" charset="2"/>
              <a:buChar char="§"/>
            </a:pPr>
            <a:endParaRPr lang="en-GB" sz="1100" b="0" dirty="0"/>
          </a:p>
          <a:p>
            <a:pPr marL="285750" indent="-285750">
              <a:buClr>
                <a:srgbClr val="B00D23"/>
              </a:buClr>
              <a:buFont typeface="Wingdings" panose="05000000000000000000" pitchFamily="2" charset="2"/>
              <a:buChar char="§"/>
            </a:pPr>
            <a:endParaRPr lang="en-GB" sz="1100" b="0" dirty="0"/>
          </a:p>
        </p:txBody>
      </p:sp>
      <p:sp>
        <p:nvSpPr>
          <p:cNvPr id="4" name="Content Placeholder 3">
            <a:extLst>
              <a:ext uri="{FF2B5EF4-FFF2-40B4-BE49-F238E27FC236}">
                <a16:creationId xmlns:a16="http://schemas.microsoft.com/office/drawing/2014/main" id="{BBA5C10A-CF38-4598-A419-77348EBA6712}"/>
              </a:ext>
            </a:extLst>
          </p:cNvPr>
          <p:cNvSpPr>
            <a:spLocks noGrp="1"/>
          </p:cNvSpPr>
          <p:nvPr>
            <p:ph sz="half" idx="2"/>
          </p:nvPr>
        </p:nvSpPr>
        <p:spPr/>
        <p:txBody>
          <a:bodyPr/>
          <a:lstStyle/>
          <a:p>
            <a:r>
              <a:rPr lang="en-GB" dirty="0">
                <a:solidFill>
                  <a:srgbClr val="B00D23"/>
                </a:solidFill>
              </a:rPr>
              <a:t>Segmenting UK smart cities</a:t>
            </a:r>
          </a:p>
          <a:p>
            <a:r>
              <a:rPr lang="en-GB" sz="1100" b="0" dirty="0">
                <a:solidFill>
                  <a:srgbClr val="1E1348"/>
                </a:solidFill>
              </a:rPr>
              <a:t>All smart cities in the UK are continually striving for the latest idea or service to transform their city. However the diversity in UK smart cities also provides opportunities for investors to match their capabilities with the needs of the cities.</a:t>
            </a:r>
          </a:p>
          <a:p>
            <a:endParaRPr lang="en-GB" sz="1100" b="0" dirty="0">
              <a:solidFill>
                <a:srgbClr val="1E1348"/>
              </a:solidFill>
            </a:endParaRPr>
          </a:p>
          <a:p>
            <a:r>
              <a:rPr lang="en-GB" sz="1100" b="0" dirty="0">
                <a:solidFill>
                  <a:srgbClr val="1E1348"/>
                </a:solidFill>
              </a:rPr>
              <a:t>This section has segmented key UK cities into three levels of maturity based on an analysis of published research*. Ranging from </a:t>
            </a:r>
            <a:r>
              <a:rPr lang="en-GB" sz="1100" dirty="0">
                <a:solidFill>
                  <a:srgbClr val="1E1348"/>
                </a:solidFill>
              </a:rPr>
              <a:t>leaders</a:t>
            </a:r>
            <a:r>
              <a:rPr lang="en-GB" sz="1100" b="0" dirty="0">
                <a:solidFill>
                  <a:srgbClr val="1E1348"/>
                </a:solidFill>
              </a:rPr>
              <a:t> to </a:t>
            </a:r>
            <a:r>
              <a:rPr lang="en-GB" sz="1100" dirty="0">
                <a:solidFill>
                  <a:srgbClr val="1E1348"/>
                </a:solidFill>
              </a:rPr>
              <a:t>developing</a:t>
            </a:r>
            <a:r>
              <a:rPr lang="en-GB" sz="1100" b="0" dirty="0">
                <a:solidFill>
                  <a:srgbClr val="1E1348"/>
                </a:solidFill>
              </a:rPr>
              <a:t> cities to </a:t>
            </a:r>
            <a:r>
              <a:rPr lang="en-GB" sz="1100" dirty="0">
                <a:solidFill>
                  <a:srgbClr val="1E1348"/>
                </a:solidFill>
              </a:rPr>
              <a:t>emerging</a:t>
            </a:r>
            <a:r>
              <a:rPr lang="en-GB" sz="1100" b="0" dirty="0">
                <a:solidFill>
                  <a:srgbClr val="1E1348"/>
                </a:solidFill>
              </a:rPr>
              <a:t> cities, these different types of smart city show that the UK provides a range of markets requiring different solutions.</a:t>
            </a:r>
          </a:p>
          <a:p>
            <a:endParaRPr lang="en-GB" sz="1100" b="0" dirty="0">
              <a:solidFill>
                <a:srgbClr val="1E1348"/>
              </a:solidFill>
            </a:endParaRPr>
          </a:p>
          <a:p>
            <a:pPr marL="171450" indent="-171450">
              <a:buClr>
                <a:srgbClr val="B00D23"/>
              </a:buClr>
              <a:buFont typeface="Wingdings" panose="05000000000000000000" pitchFamily="2" charset="2"/>
              <a:buChar char="§"/>
            </a:pPr>
            <a:r>
              <a:rPr lang="en-GB" sz="1100" dirty="0">
                <a:solidFill>
                  <a:srgbClr val="1E1348"/>
                </a:solidFill>
              </a:rPr>
              <a:t>Mature smart cities </a:t>
            </a:r>
            <a:r>
              <a:rPr lang="en-GB" sz="1100" b="0" dirty="0">
                <a:solidFill>
                  <a:srgbClr val="1E1348"/>
                </a:solidFill>
              </a:rPr>
              <a:t>with advanced infrastructure can offer testbeds for commercialising new technology.</a:t>
            </a:r>
          </a:p>
          <a:p>
            <a:pPr marL="171450" indent="-171450">
              <a:buClr>
                <a:srgbClr val="B00D23"/>
              </a:buClr>
              <a:buFont typeface="Wingdings" panose="05000000000000000000" pitchFamily="2" charset="2"/>
              <a:buChar char="§"/>
            </a:pPr>
            <a:r>
              <a:rPr lang="en-GB" sz="1100" dirty="0">
                <a:solidFill>
                  <a:srgbClr val="1E1348"/>
                </a:solidFill>
              </a:rPr>
              <a:t>Developing smart cities </a:t>
            </a:r>
            <a:r>
              <a:rPr lang="en-GB" sz="1100" b="0" dirty="0">
                <a:solidFill>
                  <a:srgbClr val="1E1348"/>
                </a:solidFill>
              </a:rPr>
              <a:t>may still have infrastructure needs or upgrades.</a:t>
            </a:r>
          </a:p>
          <a:p>
            <a:pPr marL="171450" indent="-171450">
              <a:buClr>
                <a:srgbClr val="B00D23"/>
              </a:buClr>
              <a:buFont typeface="Wingdings" panose="05000000000000000000" pitchFamily="2" charset="2"/>
              <a:buChar char="§"/>
            </a:pPr>
            <a:r>
              <a:rPr lang="en-GB" sz="1100" dirty="0">
                <a:solidFill>
                  <a:srgbClr val="1E1348"/>
                </a:solidFill>
              </a:rPr>
              <a:t>Emerging smart cities </a:t>
            </a:r>
            <a:r>
              <a:rPr lang="en-GB" sz="1100" b="0" dirty="0">
                <a:solidFill>
                  <a:srgbClr val="1E1348"/>
                </a:solidFill>
              </a:rPr>
              <a:t>can often be a ‘blank canvas’ for more holistic smart city developments.</a:t>
            </a:r>
          </a:p>
          <a:p>
            <a:pPr>
              <a:buClr>
                <a:srgbClr val="B00D23"/>
              </a:buClr>
            </a:pPr>
            <a:endParaRPr lang="en-GB" sz="1100" b="0" dirty="0">
              <a:solidFill>
                <a:srgbClr val="1E1348"/>
              </a:solidFill>
            </a:endParaRPr>
          </a:p>
          <a:p>
            <a:pPr>
              <a:buClr>
                <a:srgbClr val="B00D23"/>
              </a:buClr>
            </a:pPr>
            <a:r>
              <a:rPr lang="en-GB" sz="1100" b="0" dirty="0">
                <a:solidFill>
                  <a:srgbClr val="1E1348"/>
                </a:solidFill>
              </a:rPr>
              <a:t>In addition different cities have specific expertise in areas such as health, energy or transport creates opportunities for sector specific partnerships.</a:t>
            </a:r>
          </a:p>
          <a:p>
            <a:endParaRPr lang="en-GB" dirty="0"/>
          </a:p>
          <a:p>
            <a:endParaRPr lang="en-GB" dirty="0"/>
          </a:p>
          <a:p>
            <a:r>
              <a:rPr lang="en-GB" sz="800" b="0" dirty="0"/>
              <a:t>* Research used for segmentation of cities in slides 47, 48 &amp; 49 includes: UK Smart Cities Index 2017 (Navigant Research); Top 10 UK Cities Leaderboard (Juniper Research); Smart Cities Benchmark Tool (ESI Econsult) </a:t>
            </a:r>
          </a:p>
        </p:txBody>
      </p:sp>
      <p:sp>
        <p:nvSpPr>
          <p:cNvPr id="7" name="Rectangle 6">
            <a:extLst>
              <a:ext uri="{FF2B5EF4-FFF2-40B4-BE49-F238E27FC236}">
                <a16:creationId xmlns:a16="http://schemas.microsoft.com/office/drawing/2014/main" id="{32653BB5-3839-4933-B358-B0B9B7B71653}"/>
              </a:ext>
            </a:extLst>
          </p:cNvPr>
          <p:cNvSpPr/>
          <p:nvPr/>
        </p:nvSpPr>
        <p:spPr>
          <a:xfrm>
            <a:off x="4982400" y="6369182"/>
            <a:ext cx="4344000" cy="338554"/>
          </a:xfrm>
          <a:prstGeom prst="rect">
            <a:avLst/>
          </a:prstGeom>
        </p:spPr>
        <p:txBody>
          <a:bodyPr wrap="square">
            <a:spAutoFit/>
          </a:bodyPr>
          <a:lstStyle/>
          <a:p>
            <a:pPr lvl="0"/>
            <a:r>
              <a:rPr lang="en-GB" sz="800" i="1" dirty="0">
                <a:solidFill>
                  <a:srgbClr val="1E1348"/>
                </a:solidFill>
              </a:rPr>
              <a:t>Sources: Cowley, R. &amp; Caprotti, F (2018) Smart city as anti-planning in the UK, </a:t>
            </a:r>
            <a:r>
              <a:rPr lang="en-GB" sz="800" i="1" dirty="0">
                <a:solidFill>
                  <a:srgbClr val="1E1348"/>
                </a:solidFill>
                <a:hlinkClick r:id="rId2"/>
              </a:rPr>
              <a:t>https://doi.org/10.1177/0263775818787506</a:t>
            </a:r>
            <a:endParaRPr lang="en-GB" sz="800" i="1" dirty="0">
              <a:solidFill>
                <a:srgbClr val="1E1348"/>
              </a:solidFill>
            </a:endParaRPr>
          </a:p>
        </p:txBody>
      </p:sp>
      <p:pic>
        <p:nvPicPr>
          <p:cNvPr id="9" name="Picture 8">
            <a:extLst>
              <a:ext uri="{FF2B5EF4-FFF2-40B4-BE49-F238E27FC236}">
                <a16:creationId xmlns:a16="http://schemas.microsoft.com/office/drawing/2014/main" id="{0FF2E04F-35D1-4054-803E-0BB51F25C4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138" y="4008651"/>
            <a:ext cx="4174838" cy="2564904"/>
          </a:xfrm>
          <a:prstGeom prst="rect">
            <a:avLst/>
          </a:prstGeom>
        </p:spPr>
      </p:pic>
    </p:spTree>
    <p:extLst>
      <p:ext uri="{BB962C8B-B14F-4D97-AF65-F5344CB8AC3E}">
        <p14:creationId xmlns:p14="http://schemas.microsoft.com/office/powerpoint/2010/main" val="3218720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909E-77E0-4B48-9F3A-B0550CCC6EAA}"/>
              </a:ext>
            </a:extLst>
          </p:cNvPr>
          <p:cNvSpPr>
            <a:spLocks noGrp="1"/>
          </p:cNvSpPr>
          <p:nvPr>
            <p:ph type="title"/>
          </p:nvPr>
        </p:nvSpPr>
        <p:spPr/>
        <p:txBody>
          <a:bodyPr/>
          <a:lstStyle/>
          <a:p>
            <a:r>
              <a:rPr lang="en-GB" dirty="0"/>
              <a:t>Smart city leaders</a:t>
            </a:r>
          </a:p>
        </p:txBody>
      </p:sp>
      <p:pic>
        <p:nvPicPr>
          <p:cNvPr id="7" name="Picture 6">
            <a:extLst>
              <a:ext uri="{FF2B5EF4-FFF2-40B4-BE49-F238E27FC236}">
                <a16:creationId xmlns:a16="http://schemas.microsoft.com/office/drawing/2014/main" id="{C32331C8-CE38-45F3-AE12-90A69B2C8FB2}"/>
              </a:ext>
            </a:extLst>
          </p:cNvPr>
          <p:cNvPicPr>
            <a:picLocks noChangeAspect="1"/>
          </p:cNvPicPr>
          <p:nvPr/>
        </p:nvPicPr>
        <p:blipFill>
          <a:blip r:embed="rId2"/>
          <a:stretch>
            <a:fillRect/>
          </a:stretch>
        </p:blipFill>
        <p:spPr>
          <a:xfrm>
            <a:off x="3224808" y="1188921"/>
            <a:ext cx="3347814" cy="5005310"/>
          </a:xfrm>
          <a:prstGeom prst="rect">
            <a:avLst/>
          </a:prstGeom>
        </p:spPr>
      </p:pic>
      <p:sp>
        <p:nvSpPr>
          <p:cNvPr id="8" name="Flowchart: Connector 7">
            <a:extLst>
              <a:ext uri="{FF2B5EF4-FFF2-40B4-BE49-F238E27FC236}">
                <a16:creationId xmlns:a16="http://schemas.microsoft.com/office/drawing/2014/main" id="{58AA646D-5895-435B-AA13-D05E4254C504}"/>
              </a:ext>
            </a:extLst>
          </p:cNvPr>
          <p:cNvSpPr/>
          <p:nvPr/>
        </p:nvSpPr>
        <p:spPr>
          <a:xfrm>
            <a:off x="4967841" y="5373216"/>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4</a:t>
            </a:r>
          </a:p>
        </p:txBody>
      </p:sp>
      <p:sp>
        <p:nvSpPr>
          <p:cNvPr id="9" name="Flowchart: Connector 8">
            <a:extLst>
              <a:ext uri="{FF2B5EF4-FFF2-40B4-BE49-F238E27FC236}">
                <a16:creationId xmlns:a16="http://schemas.microsoft.com/office/drawing/2014/main" id="{AD2A8F9A-0CA5-4A8E-9B23-63ADF4FFC58F}"/>
              </a:ext>
            </a:extLst>
          </p:cNvPr>
          <p:cNvSpPr/>
          <p:nvPr/>
        </p:nvSpPr>
        <p:spPr>
          <a:xfrm>
            <a:off x="4448944" y="3103852"/>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1</a:t>
            </a:r>
          </a:p>
        </p:txBody>
      </p:sp>
      <p:sp>
        <p:nvSpPr>
          <p:cNvPr id="10" name="Flowchart: Connector 9">
            <a:extLst>
              <a:ext uri="{FF2B5EF4-FFF2-40B4-BE49-F238E27FC236}">
                <a16:creationId xmlns:a16="http://schemas.microsoft.com/office/drawing/2014/main" id="{7085CAFE-DAE4-4393-A7AE-7AD09102FAD6}"/>
              </a:ext>
            </a:extLst>
          </p:cNvPr>
          <p:cNvSpPr/>
          <p:nvPr/>
        </p:nvSpPr>
        <p:spPr>
          <a:xfrm>
            <a:off x="4748911" y="3031844"/>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2</a:t>
            </a:r>
          </a:p>
        </p:txBody>
      </p:sp>
      <p:sp>
        <p:nvSpPr>
          <p:cNvPr id="11" name="Flowchart: Connector 10">
            <a:extLst>
              <a:ext uri="{FF2B5EF4-FFF2-40B4-BE49-F238E27FC236}">
                <a16:creationId xmlns:a16="http://schemas.microsoft.com/office/drawing/2014/main" id="{B2AE7FA5-3658-4B61-A821-48E01BCE1F35}"/>
              </a:ext>
            </a:extLst>
          </p:cNvPr>
          <p:cNvSpPr/>
          <p:nvPr/>
        </p:nvSpPr>
        <p:spPr>
          <a:xfrm>
            <a:off x="5169024" y="4293096"/>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3</a:t>
            </a:r>
          </a:p>
        </p:txBody>
      </p:sp>
      <p:sp>
        <p:nvSpPr>
          <p:cNvPr id="12" name="Flowchart: Connector 11">
            <a:extLst>
              <a:ext uri="{FF2B5EF4-FFF2-40B4-BE49-F238E27FC236}">
                <a16:creationId xmlns:a16="http://schemas.microsoft.com/office/drawing/2014/main" id="{D6B2B815-DC26-4E13-A0BE-781156E236FB}"/>
              </a:ext>
            </a:extLst>
          </p:cNvPr>
          <p:cNvSpPr/>
          <p:nvPr/>
        </p:nvSpPr>
        <p:spPr>
          <a:xfrm>
            <a:off x="5457056" y="5157192"/>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5</a:t>
            </a:r>
          </a:p>
        </p:txBody>
      </p:sp>
      <p:sp>
        <p:nvSpPr>
          <p:cNvPr id="13" name="Flowchart: Connector 12">
            <a:extLst>
              <a:ext uri="{FF2B5EF4-FFF2-40B4-BE49-F238E27FC236}">
                <a16:creationId xmlns:a16="http://schemas.microsoft.com/office/drawing/2014/main" id="{90AEA9EE-3CBA-4C18-9FE9-CC686A582DC2}"/>
              </a:ext>
            </a:extLst>
          </p:cNvPr>
          <p:cNvSpPr/>
          <p:nvPr/>
        </p:nvSpPr>
        <p:spPr>
          <a:xfrm>
            <a:off x="5658239" y="5349163"/>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6</a:t>
            </a:r>
          </a:p>
        </p:txBody>
      </p:sp>
      <p:sp>
        <p:nvSpPr>
          <p:cNvPr id="14" name="Rectangle 13">
            <a:extLst>
              <a:ext uri="{FF2B5EF4-FFF2-40B4-BE49-F238E27FC236}">
                <a16:creationId xmlns:a16="http://schemas.microsoft.com/office/drawing/2014/main" id="{C3399A3F-BB25-4578-A079-807B7D9BDFFF}"/>
              </a:ext>
            </a:extLst>
          </p:cNvPr>
          <p:cNvSpPr/>
          <p:nvPr/>
        </p:nvSpPr>
        <p:spPr>
          <a:xfrm>
            <a:off x="5526630" y="1227958"/>
            <a:ext cx="4121585" cy="1785104"/>
          </a:xfrm>
          <a:prstGeom prst="rect">
            <a:avLst/>
          </a:prstGeom>
        </p:spPr>
        <p:txBody>
          <a:bodyPr wrap="square">
            <a:spAutoFit/>
          </a:bodyPr>
          <a:lstStyle/>
          <a:p>
            <a:r>
              <a:rPr lang="en-GB" sz="1100" b="1" dirty="0">
                <a:solidFill>
                  <a:srgbClr val="B00D23"/>
                </a:solidFill>
                <a:latin typeface="+mn-lt"/>
              </a:rPr>
              <a:t>4. Bristol</a:t>
            </a:r>
          </a:p>
          <a:p>
            <a:r>
              <a:rPr lang="en-GB" sz="1100" dirty="0">
                <a:solidFill>
                  <a:srgbClr val="1E1348"/>
                </a:solidFill>
                <a:latin typeface="+mn-lt"/>
              </a:rPr>
              <a:t>Having established a strong strategic and technical basis for smart city development, Bristol is increasingly focused on the deployment of innovative, cross-cutting pilots and the integration of successful projects into city operations. The Bristol Is Open project, provides a 30Gpbs connection while the City Operations Centre provides an evolving platform for the integration of existing and new services. Bristol continues to lead the way in areas such as open data access, energy innovation, and community engagement. </a:t>
            </a:r>
          </a:p>
        </p:txBody>
      </p:sp>
      <p:sp>
        <p:nvSpPr>
          <p:cNvPr id="15" name="Rectangle 14">
            <a:extLst>
              <a:ext uri="{FF2B5EF4-FFF2-40B4-BE49-F238E27FC236}">
                <a16:creationId xmlns:a16="http://schemas.microsoft.com/office/drawing/2014/main" id="{410799B0-4C21-4E67-A372-F3E0BA8CBB0E}"/>
              </a:ext>
            </a:extLst>
          </p:cNvPr>
          <p:cNvSpPr/>
          <p:nvPr/>
        </p:nvSpPr>
        <p:spPr>
          <a:xfrm>
            <a:off x="586200" y="4784582"/>
            <a:ext cx="3267416" cy="1785104"/>
          </a:xfrm>
          <a:prstGeom prst="rect">
            <a:avLst/>
          </a:prstGeom>
        </p:spPr>
        <p:txBody>
          <a:bodyPr wrap="square">
            <a:spAutoFit/>
          </a:bodyPr>
          <a:lstStyle/>
          <a:p>
            <a:r>
              <a:rPr lang="en-GB" sz="1100" b="1" dirty="0">
                <a:solidFill>
                  <a:srgbClr val="B00D23"/>
                </a:solidFill>
                <a:latin typeface="+mn-lt"/>
              </a:rPr>
              <a:t>3. Manchester</a:t>
            </a:r>
          </a:p>
          <a:p>
            <a:pPr>
              <a:spcAft>
                <a:spcPts val="300"/>
              </a:spcAft>
            </a:pPr>
            <a:r>
              <a:rPr lang="en-GB" sz="1100" dirty="0">
                <a:solidFill>
                  <a:srgbClr val="1E1348"/>
                </a:solidFill>
                <a:latin typeface="+mn-lt"/>
              </a:rPr>
              <a:t>Manchester’s smart city programme continues to gain momentum through extensive demonstrator projects and the impetus provided by its role at the heart of the  new combined authority. CityVerve is a showcase project, but Manchester is also building on its established digital strategy and an extensive network of corporate partners. Media City in Salford is also one of the most connected media hubs in Europe. </a:t>
            </a:r>
          </a:p>
        </p:txBody>
      </p:sp>
      <p:sp>
        <p:nvSpPr>
          <p:cNvPr id="16" name="Rectangle 15">
            <a:extLst>
              <a:ext uri="{FF2B5EF4-FFF2-40B4-BE49-F238E27FC236}">
                <a16:creationId xmlns:a16="http://schemas.microsoft.com/office/drawing/2014/main" id="{3E4052D6-216B-4E8A-A2A0-E5BDBDE916CE}"/>
              </a:ext>
            </a:extLst>
          </p:cNvPr>
          <p:cNvSpPr/>
          <p:nvPr/>
        </p:nvSpPr>
        <p:spPr>
          <a:xfrm>
            <a:off x="182535" y="1250764"/>
            <a:ext cx="3431437" cy="1446550"/>
          </a:xfrm>
          <a:prstGeom prst="rect">
            <a:avLst/>
          </a:prstGeom>
        </p:spPr>
        <p:txBody>
          <a:bodyPr wrap="square">
            <a:spAutoFit/>
          </a:bodyPr>
          <a:lstStyle/>
          <a:p>
            <a:r>
              <a:rPr lang="en-GB" sz="1100" b="1" dirty="0">
                <a:solidFill>
                  <a:srgbClr val="B00D23"/>
                </a:solidFill>
                <a:latin typeface="+mn-lt"/>
              </a:rPr>
              <a:t>1. Glasgow</a:t>
            </a:r>
          </a:p>
          <a:p>
            <a:r>
              <a:rPr lang="en-GB" sz="1100" dirty="0">
                <a:solidFill>
                  <a:srgbClr val="1E1348"/>
                </a:solidFill>
                <a:latin typeface="+mn-lt"/>
              </a:rPr>
              <a:t>Glasgow now has the infrastructure in place to support larger projects, and the capability to be more proactive in managing public services. Noted strengths include urban transport and energy performance. Glasgow’s role as lead partner in the Scottish Smart Cities Alliance is providing the city with more opportunities to build on its experience. </a:t>
            </a:r>
          </a:p>
        </p:txBody>
      </p:sp>
      <p:sp>
        <p:nvSpPr>
          <p:cNvPr id="17" name="Rectangle 16">
            <a:extLst>
              <a:ext uri="{FF2B5EF4-FFF2-40B4-BE49-F238E27FC236}">
                <a16:creationId xmlns:a16="http://schemas.microsoft.com/office/drawing/2014/main" id="{54E85B23-3109-4999-ACB2-7D1AD9F7C801}"/>
              </a:ext>
            </a:extLst>
          </p:cNvPr>
          <p:cNvSpPr/>
          <p:nvPr/>
        </p:nvSpPr>
        <p:spPr>
          <a:xfrm>
            <a:off x="200434" y="2848396"/>
            <a:ext cx="3223685" cy="1785104"/>
          </a:xfrm>
          <a:prstGeom prst="rect">
            <a:avLst/>
          </a:prstGeom>
        </p:spPr>
        <p:txBody>
          <a:bodyPr wrap="square">
            <a:spAutoFit/>
          </a:bodyPr>
          <a:lstStyle/>
          <a:p>
            <a:r>
              <a:rPr lang="en-GB" sz="1100" b="1" dirty="0">
                <a:solidFill>
                  <a:srgbClr val="B00D23"/>
                </a:solidFill>
                <a:latin typeface="+mn-lt"/>
              </a:rPr>
              <a:t>2. Edinburgh</a:t>
            </a:r>
          </a:p>
          <a:p>
            <a:r>
              <a:rPr lang="en-GB" sz="1100" dirty="0">
                <a:solidFill>
                  <a:srgbClr val="1E1348"/>
                </a:solidFill>
                <a:latin typeface="+mn-lt"/>
              </a:rPr>
              <a:t>Edinburgh has already deployed a range of pilot projects and a digital infrastructure that can enable further innovation. It has an active Living Lab initiative that is also contributing to new perspectives on city operations and services. Delivering its ambitious transportation vision and scaling up its successful smart city pilots will be important factors in meeting the needs of an expanding population. </a:t>
            </a:r>
          </a:p>
        </p:txBody>
      </p:sp>
      <p:sp>
        <p:nvSpPr>
          <p:cNvPr id="18" name="Rectangle 17">
            <a:extLst>
              <a:ext uri="{FF2B5EF4-FFF2-40B4-BE49-F238E27FC236}">
                <a16:creationId xmlns:a16="http://schemas.microsoft.com/office/drawing/2014/main" id="{D3A86256-5F35-40D5-9510-C88DC378611C}"/>
              </a:ext>
            </a:extLst>
          </p:cNvPr>
          <p:cNvSpPr/>
          <p:nvPr/>
        </p:nvSpPr>
        <p:spPr>
          <a:xfrm>
            <a:off x="6044176" y="3058010"/>
            <a:ext cx="3600515" cy="1615827"/>
          </a:xfrm>
          <a:prstGeom prst="rect">
            <a:avLst/>
          </a:prstGeom>
        </p:spPr>
        <p:txBody>
          <a:bodyPr wrap="square">
            <a:spAutoFit/>
          </a:bodyPr>
          <a:lstStyle/>
          <a:p>
            <a:r>
              <a:rPr lang="en-GB" sz="1100" b="1" dirty="0">
                <a:solidFill>
                  <a:srgbClr val="B00D23"/>
                </a:solidFill>
                <a:latin typeface="+mn-lt"/>
              </a:rPr>
              <a:t>5. Oxford </a:t>
            </a:r>
          </a:p>
          <a:p>
            <a:r>
              <a:rPr lang="en-GB" sz="1100" dirty="0">
                <a:solidFill>
                  <a:srgbClr val="1E1348"/>
                </a:solidFill>
                <a:latin typeface="+mn-lt"/>
              </a:rPr>
              <a:t>Oxford has ambitious plans to improve city services and support the growth and creation of high value jobs under its smart cities program. The city has played host to several smart city projects, driven by major technology companies, universities, and grass roots community groups. Smart Oxford is strengthening smart city development based on the strong collaborative network that  has been established</a:t>
            </a:r>
            <a:r>
              <a:rPr lang="en-GB" sz="1100" dirty="0">
                <a:solidFill>
                  <a:srgbClr val="1E1348"/>
                </a:solidFill>
                <a:latin typeface="Calibri" panose="020F0502020204030204" pitchFamily="34" charset="0"/>
              </a:rPr>
              <a:t>.</a:t>
            </a:r>
            <a:r>
              <a:rPr lang="en-GB" sz="1100" dirty="0">
                <a:solidFill>
                  <a:srgbClr val="1E1348"/>
                </a:solidFill>
              </a:rPr>
              <a:t> </a:t>
            </a:r>
          </a:p>
        </p:txBody>
      </p:sp>
      <p:sp>
        <p:nvSpPr>
          <p:cNvPr id="19" name="Rectangle 18">
            <a:extLst>
              <a:ext uri="{FF2B5EF4-FFF2-40B4-BE49-F238E27FC236}">
                <a16:creationId xmlns:a16="http://schemas.microsoft.com/office/drawing/2014/main" id="{3434651F-7667-4B74-8532-587A87A0295D}"/>
              </a:ext>
            </a:extLst>
          </p:cNvPr>
          <p:cNvSpPr/>
          <p:nvPr/>
        </p:nvSpPr>
        <p:spPr>
          <a:xfrm>
            <a:off x="6425356" y="4784582"/>
            <a:ext cx="3263302" cy="1785104"/>
          </a:xfrm>
          <a:prstGeom prst="rect">
            <a:avLst/>
          </a:prstGeom>
        </p:spPr>
        <p:txBody>
          <a:bodyPr wrap="square">
            <a:spAutoFit/>
          </a:bodyPr>
          <a:lstStyle/>
          <a:p>
            <a:r>
              <a:rPr lang="en-GB" sz="1100" b="1" dirty="0">
                <a:solidFill>
                  <a:srgbClr val="B00D23"/>
                </a:solidFill>
                <a:latin typeface="+mn-lt"/>
              </a:rPr>
              <a:t>6. London</a:t>
            </a:r>
          </a:p>
          <a:p>
            <a:r>
              <a:rPr lang="en-GB" sz="1100" dirty="0">
                <a:solidFill>
                  <a:srgbClr val="1E1348"/>
                </a:solidFill>
                <a:latin typeface="+mn-lt"/>
              </a:rPr>
              <a:t>London’s smart city initiatives have been reinvigorated following the 2016 mayoral election. The appointment of a CDO for London reaffirms the city’s leadership in the use of data to improve urban services. Conference hosting, hackathons and the Tech City UK initiative have helped drive engagement with the smart city concept. Transport for London is a global leader in smart mobility and open data.</a:t>
            </a:r>
          </a:p>
        </p:txBody>
      </p:sp>
    </p:spTree>
    <p:extLst>
      <p:ext uri="{BB962C8B-B14F-4D97-AF65-F5344CB8AC3E}">
        <p14:creationId xmlns:p14="http://schemas.microsoft.com/office/powerpoint/2010/main" val="331653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909E-77E0-4B48-9F3A-B0550CCC6EAA}"/>
              </a:ext>
            </a:extLst>
          </p:cNvPr>
          <p:cNvSpPr>
            <a:spLocks noGrp="1"/>
          </p:cNvSpPr>
          <p:nvPr>
            <p:ph type="title"/>
          </p:nvPr>
        </p:nvSpPr>
        <p:spPr/>
        <p:txBody>
          <a:bodyPr/>
          <a:lstStyle/>
          <a:p>
            <a:r>
              <a:rPr lang="en-GB" dirty="0"/>
              <a:t>Developing smart cities</a:t>
            </a:r>
          </a:p>
        </p:txBody>
      </p:sp>
      <p:pic>
        <p:nvPicPr>
          <p:cNvPr id="7" name="Picture 6">
            <a:extLst>
              <a:ext uri="{FF2B5EF4-FFF2-40B4-BE49-F238E27FC236}">
                <a16:creationId xmlns:a16="http://schemas.microsoft.com/office/drawing/2014/main" id="{C32331C8-CE38-45F3-AE12-90A69B2C8FB2}"/>
              </a:ext>
            </a:extLst>
          </p:cNvPr>
          <p:cNvPicPr>
            <a:picLocks noChangeAspect="1"/>
          </p:cNvPicPr>
          <p:nvPr/>
        </p:nvPicPr>
        <p:blipFill>
          <a:blip r:embed="rId2"/>
          <a:stretch>
            <a:fillRect/>
          </a:stretch>
        </p:blipFill>
        <p:spPr>
          <a:xfrm>
            <a:off x="3224808" y="1188921"/>
            <a:ext cx="3347814" cy="5005310"/>
          </a:xfrm>
          <a:prstGeom prst="rect">
            <a:avLst/>
          </a:prstGeom>
        </p:spPr>
      </p:pic>
      <p:sp>
        <p:nvSpPr>
          <p:cNvPr id="6" name="Flowchart: Connector 5">
            <a:extLst>
              <a:ext uri="{FF2B5EF4-FFF2-40B4-BE49-F238E27FC236}">
                <a16:creationId xmlns:a16="http://schemas.microsoft.com/office/drawing/2014/main" id="{441EF07B-96FB-4689-9DE3-EB41DAF02C78}"/>
              </a:ext>
            </a:extLst>
          </p:cNvPr>
          <p:cNvSpPr/>
          <p:nvPr/>
        </p:nvSpPr>
        <p:spPr>
          <a:xfrm>
            <a:off x="5313040" y="4581128"/>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3</a:t>
            </a:r>
          </a:p>
        </p:txBody>
      </p:sp>
      <p:sp>
        <p:nvSpPr>
          <p:cNvPr id="8" name="Flowchart: Connector 7">
            <a:extLst>
              <a:ext uri="{FF2B5EF4-FFF2-40B4-BE49-F238E27FC236}">
                <a16:creationId xmlns:a16="http://schemas.microsoft.com/office/drawing/2014/main" id="{92D19DD6-79C3-48F3-9568-2D9D3DC11B2F}"/>
              </a:ext>
            </a:extLst>
          </p:cNvPr>
          <p:cNvSpPr/>
          <p:nvPr/>
        </p:nvSpPr>
        <p:spPr>
          <a:xfrm>
            <a:off x="5087442" y="4797152"/>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5</a:t>
            </a:r>
          </a:p>
        </p:txBody>
      </p:sp>
      <p:sp>
        <p:nvSpPr>
          <p:cNvPr id="9" name="Flowchart: Connector 8">
            <a:extLst>
              <a:ext uri="{FF2B5EF4-FFF2-40B4-BE49-F238E27FC236}">
                <a16:creationId xmlns:a16="http://schemas.microsoft.com/office/drawing/2014/main" id="{E6891840-3717-4C0F-8F44-DB825C0033FE}"/>
              </a:ext>
            </a:extLst>
          </p:cNvPr>
          <p:cNvSpPr/>
          <p:nvPr/>
        </p:nvSpPr>
        <p:spPr>
          <a:xfrm>
            <a:off x="5601072" y="558924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8</a:t>
            </a:r>
          </a:p>
        </p:txBody>
      </p:sp>
      <p:sp>
        <p:nvSpPr>
          <p:cNvPr id="10" name="Flowchart: Connector 9">
            <a:extLst>
              <a:ext uri="{FF2B5EF4-FFF2-40B4-BE49-F238E27FC236}">
                <a16:creationId xmlns:a16="http://schemas.microsoft.com/office/drawing/2014/main" id="{F789E80C-7114-4B6F-8578-7788EB8774E9}"/>
              </a:ext>
            </a:extLst>
          </p:cNvPr>
          <p:cNvSpPr/>
          <p:nvPr/>
        </p:nvSpPr>
        <p:spPr>
          <a:xfrm>
            <a:off x="5686126" y="4981535"/>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6</a:t>
            </a:r>
          </a:p>
        </p:txBody>
      </p:sp>
      <p:sp>
        <p:nvSpPr>
          <p:cNvPr id="11" name="Flowchart: Connector 10">
            <a:extLst>
              <a:ext uri="{FF2B5EF4-FFF2-40B4-BE49-F238E27FC236}">
                <a16:creationId xmlns:a16="http://schemas.microsoft.com/office/drawing/2014/main" id="{8DA84B2E-9C16-4C7D-86D4-08839A0977D8}"/>
              </a:ext>
            </a:extLst>
          </p:cNvPr>
          <p:cNvSpPr/>
          <p:nvPr/>
        </p:nvSpPr>
        <p:spPr>
          <a:xfrm>
            <a:off x="5334000" y="414908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2</a:t>
            </a:r>
          </a:p>
        </p:txBody>
      </p:sp>
      <p:sp>
        <p:nvSpPr>
          <p:cNvPr id="12" name="Flowchart: Connector 11">
            <a:extLst>
              <a:ext uri="{FF2B5EF4-FFF2-40B4-BE49-F238E27FC236}">
                <a16:creationId xmlns:a16="http://schemas.microsoft.com/office/drawing/2014/main" id="{2021E373-E34C-4592-B585-D9650E35470E}"/>
              </a:ext>
            </a:extLst>
          </p:cNvPr>
          <p:cNvSpPr/>
          <p:nvPr/>
        </p:nvSpPr>
        <p:spPr>
          <a:xfrm>
            <a:off x="5249416" y="354756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1</a:t>
            </a:r>
          </a:p>
        </p:txBody>
      </p:sp>
      <p:sp>
        <p:nvSpPr>
          <p:cNvPr id="13" name="Flowchart: Connector 12">
            <a:extLst>
              <a:ext uri="{FF2B5EF4-FFF2-40B4-BE49-F238E27FC236}">
                <a16:creationId xmlns:a16="http://schemas.microsoft.com/office/drawing/2014/main" id="{90A55649-83B3-41D1-99AB-D7E5C626A7B1}"/>
              </a:ext>
            </a:extLst>
          </p:cNvPr>
          <p:cNvSpPr/>
          <p:nvPr/>
        </p:nvSpPr>
        <p:spPr>
          <a:xfrm>
            <a:off x="5450599" y="5053543"/>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7</a:t>
            </a:r>
          </a:p>
        </p:txBody>
      </p:sp>
      <p:sp>
        <p:nvSpPr>
          <p:cNvPr id="14" name="Flowchart: Connector 13">
            <a:extLst>
              <a:ext uri="{FF2B5EF4-FFF2-40B4-BE49-F238E27FC236}">
                <a16:creationId xmlns:a16="http://schemas.microsoft.com/office/drawing/2014/main" id="{1DD94DB2-BD87-4E6A-8F11-3276AA29A608}"/>
              </a:ext>
            </a:extLst>
          </p:cNvPr>
          <p:cNvSpPr/>
          <p:nvPr/>
        </p:nvSpPr>
        <p:spPr>
          <a:xfrm>
            <a:off x="5535183" y="467505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4</a:t>
            </a:r>
          </a:p>
        </p:txBody>
      </p:sp>
      <p:sp>
        <p:nvSpPr>
          <p:cNvPr id="15" name="Rectangle 14">
            <a:extLst>
              <a:ext uri="{FF2B5EF4-FFF2-40B4-BE49-F238E27FC236}">
                <a16:creationId xmlns:a16="http://schemas.microsoft.com/office/drawing/2014/main" id="{80235BED-E387-4FA3-A528-076EBA3F63A1}"/>
              </a:ext>
            </a:extLst>
          </p:cNvPr>
          <p:cNvSpPr/>
          <p:nvPr/>
        </p:nvSpPr>
        <p:spPr>
          <a:xfrm>
            <a:off x="108503" y="1255228"/>
            <a:ext cx="3575453" cy="1277273"/>
          </a:xfrm>
          <a:prstGeom prst="rect">
            <a:avLst/>
          </a:prstGeom>
        </p:spPr>
        <p:txBody>
          <a:bodyPr wrap="square">
            <a:spAutoFit/>
          </a:bodyPr>
          <a:lstStyle/>
          <a:p>
            <a:r>
              <a:rPr lang="en-GB" sz="1100" b="1" dirty="0">
                <a:solidFill>
                  <a:srgbClr val="B00D23"/>
                </a:solidFill>
                <a:latin typeface="+mn-lt"/>
              </a:rPr>
              <a:t>1. Newcastle </a:t>
            </a:r>
          </a:p>
          <a:p>
            <a:r>
              <a:rPr lang="en-GB" sz="1100" dirty="0">
                <a:solidFill>
                  <a:srgbClr val="1E1348"/>
                </a:solidFill>
                <a:latin typeface="+mn-lt"/>
              </a:rPr>
              <a:t>Newcastle University has been a driving force behind Newcastle’s smart city programmes. Working with the Council and other partners, it is coordinating and facilitating a portfolio of innovation projects around governance, services, and smart infrastructure. The city is pressing forward again with a refreshed vision.</a:t>
            </a:r>
          </a:p>
        </p:txBody>
      </p:sp>
      <p:sp>
        <p:nvSpPr>
          <p:cNvPr id="16" name="Rectangle 15">
            <a:extLst>
              <a:ext uri="{FF2B5EF4-FFF2-40B4-BE49-F238E27FC236}">
                <a16:creationId xmlns:a16="http://schemas.microsoft.com/office/drawing/2014/main" id="{8D1AF7BD-0233-4508-B789-6F86D06CF519}"/>
              </a:ext>
            </a:extLst>
          </p:cNvPr>
          <p:cNvSpPr/>
          <p:nvPr/>
        </p:nvSpPr>
        <p:spPr>
          <a:xfrm>
            <a:off x="108503" y="2565464"/>
            <a:ext cx="3548353" cy="1446550"/>
          </a:xfrm>
          <a:prstGeom prst="rect">
            <a:avLst/>
          </a:prstGeom>
        </p:spPr>
        <p:txBody>
          <a:bodyPr wrap="square">
            <a:spAutoFit/>
          </a:bodyPr>
          <a:lstStyle/>
          <a:p>
            <a:r>
              <a:rPr lang="en-GB" sz="1100" b="1" dirty="0">
                <a:solidFill>
                  <a:srgbClr val="B00D23"/>
                </a:solidFill>
                <a:latin typeface="+mn-lt"/>
              </a:rPr>
              <a:t>2. Leeds</a:t>
            </a:r>
          </a:p>
          <a:p>
            <a:r>
              <a:rPr lang="en-GB" sz="1100" dirty="0">
                <a:solidFill>
                  <a:srgbClr val="1E1348"/>
                </a:solidFill>
                <a:latin typeface="+mn-lt"/>
              </a:rPr>
              <a:t>Leeds is laying down strong foundations to enable data and technology to support its goals as a city. This is most evident in its focus on integrated approaches to developing health and care services. It is now looking at the requirements for robust city communications that can underpin future IoT technologies</a:t>
            </a:r>
            <a:r>
              <a:rPr lang="en-GB" sz="1100" dirty="0">
                <a:solidFill>
                  <a:srgbClr val="000000"/>
                </a:solidFill>
                <a:latin typeface="+mn-lt"/>
              </a:rPr>
              <a:t>. </a:t>
            </a:r>
            <a:endParaRPr lang="en-GB" sz="1100" dirty="0">
              <a:latin typeface="+mn-lt"/>
            </a:endParaRPr>
          </a:p>
        </p:txBody>
      </p:sp>
      <p:sp>
        <p:nvSpPr>
          <p:cNvPr id="17" name="Rectangle 16">
            <a:extLst>
              <a:ext uri="{FF2B5EF4-FFF2-40B4-BE49-F238E27FC236}">
                <a16:creationId xmlns:a16="http://schemas.microsoft.com/office/drawing/2014/main" id="{382708F8-FD5D-4318-85B5-AAD116B1E973}"/>
              </a:ext>
            </a:extLst>
          </p:cNvPr>
          <p:cNvSpPr/>
          <p:nvPr/>
        </p:nvSpPr>
        <p:spPr>
          <a:xfrm>
            <a:off x="101221" y="3962104"/>
            <a:ext cx="4149965" cy="1446550"/>
          </a:xfrm>
          <a:prstGeom prst="rect">
            <a:avLst/>
          </a:prstGeom>
        </p:spPr>
        <p:txBody>
          <a:bodyPr wrap="square">
            <a:spAutoFit/>
          </a:bodyPr>
          <a:lstStyle/>
          <a:p>
            <a:r>
              <a:rPr lang="en-GB" sz="1100" b="1" dirty="0">
                <a:solidFill>
                  <a:srgbClr val="B00D23"/>
                </a:solidFill>
                <a:latin typeface="+mn-lt"/>
              </a:rPr>
              <a:t>3. Nottingham</a:t>
            </a:r>
          </a:p>
          <a:p>
            <a:r>
              <a:rPr lang="en-GB" sz="1100" dirty="0">
                <a:solidFill>
                  <a:srgbClr val="1E1348"/>
                </a:solidFill>
                <a:latin typeface="+mn-lt"/>
              </a:rPr>
              <a:t>Nottingham has built up a strong roster of smart projects, particularly for energy and transport services. It is now starting to bring these together within a broader, more coordinated smart city strategy. The city still owns and controls a significant portfolio of assets and services and is well-placed to look at interconnected issues around transport, energy, housing, and health.</a:t>
            </a:r>
          </a:p>
        </p:txBody>
      </p:sp>
      <p:sp>
        <p:nvSpPr>
          <p:cNvPr id="18" name="Rectangle 17">
            <a:extLst>
              <a:ext uri="{FF2B5EF4-FFF2-40B4-BE49-F238E27FC236}">
                <a16:creationId xmlns:a16="http://schemas.microsoft.com/office/drawing/2014/main" id="{70CA4C52-7BBF-4F8B-885D-CFAE699111D4}"/>
              </a:ext>
            </a:extLst>
          </p:cNvPr>
          <p:cNvSpPr/>
          <p:nvPr/>
        </p:nvSpPr>
        <p:spPr>
          <a:xfrm>
            <a:off x="5565799" y="1252015"/>
            <a:ext cx="3995714" cy="1277273"/>
          </a:xfrm>
          <a:prstGeom prst="rect">
            <a:avLst/>
          </a:prstGeom>
        </p:spPr>
        <p:txBody>
          <a:bodyPr wrap="square">
            <a:spAutoFit/>
          </a:bodyPr>
          <a:lstStyle/>
          <a:p>
            <a:r>
              <a:rPr lang="en-GB" sz="1100" b="1" dirty="0">
                <a:solidFill>
                  <a:srgbClr val="B00D23"/>
                </a:solidFill>
                <a:latin typeface="+mn-lt"/>
              </a:rPr>
              <a:t>5. Birmingham</a:t>
            </a:r>
          </a:p>
          <a:p>
            <a:r>
              <a:rPr lang="en-GB" sz="1100" dirty="0">
                <a:solidFill>
                  <a:srgbClr val="1E1348"/>
                </a:solidFill>
                <a:latin typeface="+mn-lt"/>
              </a:rPr>
              <a:t>Birmingham’s smart city programme is moving into a new phase as it seeks to more closely integrate its digital programmes and city’s operational activities. Working closely with other agencies across the West Midland Combined Authority is also becoming an important shaper for smart city infrastructure investment and other digital enablers. </a:t>
            </a:r>
          </a:p>
        </p:txBody>
      </p:sp>
      <p:sp>
        <p:nvSpPr>
          <p:cNvPr id="19" name="Rectangle 18">
            <a:extLst>
              <a:ext uri="{FF2B5EF4-FFF2-40B4-BE49-F238E27FC236}">
                <a16:creationId xmlns:a16="http://schemas.microsoft.com/office/drawing/2014/main" id="{AC494B31-BB76-43FB-8942-7F437EC146ED}"/>
              </a:ext>
            </a:extLst>
          </p:cNvPr>
          <p:cNvSpPr/>
          <p:nvPr/>
        </p:nvSpPr>
        <p:spPr>
          <a:xfrm>
            <a:off x="97329" y="5338647"/>
            <a:ext cx="4063584" cy="1277273"/>
          </a:xfrm>
          <a:prstGeom prst="rect">
            <a:avLst/>
          </a:prstGeom>
        </p:spPr>
        <p:txBody>
          <a:bodyPr wrap="square">
            <a:spAutoFit/>
          </a:bodyPr>
          <a:lstStyle/>
          <a:p>
            <a:r>
              <a:rPr lang="en-GB" sz="1100" b="1" dirty="0">
                <a:solidFill>
                  <a:srgbClr val="B00D23"/>
                </a:solidFill>
                <a:latin typeface="+mn-lt"/>
              </a:rPr>
              <a:t>4. Peterborough</a:t>
            </a:r>
          </a:p>
          <a:p>
            <a:r>
              <a:rPr lang="en-GB" sz="1100" dirty="0">
                <a:solidFill>
                  <a:srgbClr val="1E1348"/>
                </a:solidFill>
                <a:latin typeface="+mn-lt"/>
              </a:rPr>
              <a:t>Peterborough has transitioned from its Peterborough DNA initiative to a fully-fledged smart cities programme focused on integrating and scaling up successful initiatives. The city’s focus on a range  of environmental programmes, particularly its development as a Circular City, provides an important and unique perspective on city innovation.</a:t>
            </a:r>
          </a:p>
        </p:txBody>
      </p:sp>
      <p:sp>
        <p:nvSpPr>
          <p:cNvPr id="20" name="Rectangle 19">
            <a:extLst>
              <a:ext uri="{FF2B5EF4-FFF2-40B4-BE49-F238E27FC236}">
                <a16:creationId xmlns:a16="http://schemas.microsoft.com/office/drawing/2014/main" id="{FB618866-8820-4DF8-86CC-65636A2E53CF}"/>
              </a:ext>
            </a:extLst>
          </p:cNvPr>
          <p:cNvSpPr/>
          <p:nvPr/>
        </p:nvSpPr>
        <p:spPr>
          <a:xfrm>
            <a:off x="6182099" y="5661248"/>
            <a:ext cx="3360443" cy="938719"/>
          </a:xfrm>
          <a:prstGeom prst="rect">
            <a:avLst/>
          </a:prstGeom>
        </p:spPr>
        <p:txBody>
          <a:bodyPr wrap="square">
            <a:spAutoFit/>
          </a:bodyPr>
          <a:lstStyle/>
          <a:p>
            <a:r>
              <a:rPr lang="en-GB" sz="1100" b="1" dirty="0">
                <a:solidFill>
                  <a:srgbClr val="B00D23"/>
                </a:solidFill>
                <a:latin typeface="+mn-lt"/>
              </a:rPr>
              <a:t>8. Brighton</a:t>
            </a:r>
          </a:p>
          <a:p>
            <a:r>
              <a:rPr lang="en-GB" sz="1100" dirty="0">
                <a:solidFill>
                  <a:srgbClr val="1E1348"/>
                </a:solidFill>
                <a:latin typeface="+mn-lt"/>
              </a:rPr>
              <a:t>Brighton is primarily focussed on the development of innovation around what it calls ‘Internet of Place’, where real-time and location data are harnessed to deliver new services. </a:t>
            </a:r>
          </a:p>
        </p:txBody>
      </p:sp>
      <p:sp>
        <p:nvSpPr>
          <p:cNvPr id="21" name="Rectangle 20">
            <a:extLst>
              <a:ext uri="{FF2B5EF4-FFF2-40B4-BE49-F238E27FC236}">
                <a16:creationId xmlns:a16="http://schemas.microsoft.com/office/drawing/2014/main" id="{41811A9A-8350-4D7D-8CD8-E75C45861F62}"/>
              </a:ext>
            </a:extLst>
          </p:cNvPr>
          <p:cNvSpPr/>
          <p:nvPr/>
        </p:nvSpPr>
        <p:spPr>
          <a:xfrm>
            <a:off x="6572622" y="4158446"/>
            <a:ext cx="2900354" cy="1446550"/>
          </a:xfrm>
          <a:prstGeom prst="rect">
            <a:avLst/>
          </a:prstGeom>
        </p:spPr>
        <p:txBody>
          <a:bodyPr wrap="square">
            <a:spAutoFit/>
          </a:bodyPr>
          <a:lstStyle/>
          <a:p>
            <a:r>
              <a:rPr lang="en-GB" sz="1100" b="1" dirty="0">
                <a:solidFill>
                  <a:srgbClr val="B00D23"/>
                </a:solidFill>
                <a:latin typeface="+mn-lt"/>
              </a:rPr>
              <a:t>7. Milton Keynes</a:t>
            </a:r>
          </a:p>
          <a:p>
            <a:r>
              <a:rPr lang="en-GB" sz="1100" dirty="0">
                <a:solidFill>
                  <a:srgbClr val="1E1348"/>
                </a:solidFill>
                <a:latin typeface="+mn-lt"/>
              </a:rPr>
              <a:t>Milton Keynes has seen more active engagement from a broader range of commercial partners. The breadth of Milton Keynes work on transport innovation is particularly notable, spanning EV support, AV trials, real-time mobility data, and citizen mobility apps.</a:t>
            </a:r>
          </a:p>
        </p:txBody>
      </p:sp>
      <p:sp>
        <p:nvSpPr>
          <p:cNvPr id="22" name="Rectangle 21">
            <a:extLst>
              <a:ext uri="{FF2B5EF4-FFF2-40B4-BE49-F238E27FC236}">
                <a16:creationId xmlns:a16="http://schemas.microsoft.com/office/drawing/2014/main" id="{38ED96E8-27D9-4358-9D1B-C13BADFD0288}"/>
              </a:ext>
            </a:extLst>
          </p:cNvPr>
          <p:cNvSpPr/>
          <p:nvPr/>
        </p:nvSpPr>
        <p:spPr>
          <a:xfrm>
            <a:off x="5786717" y="2528037"/>
            <a:ext cx="3978011" cy="1615827"/>
          </a:xfrm>
          <a:prstGeom prst="rect">
            <a:avLst/>
          </a:prstGeom>
        </p:spPr>
        <p:txBody>
          <a:bodyPr wrap="square">
            <a:spAutoFit/>
          </a:bodyPr>
          <a:lstStyle/>
          <a:p>
            <a:r>
              <a:rPr lang="en-GB" sz="1100" b="1" dirty="0">
                <a:solidFill>
                  <a:srgbClr val="B00D23"/>
                </a:solidFill>
                <a:latin typeface="+mn-lt"/>
              </a:rPr>
              <a:t>6. Cambridge</a:t>
            </a:r>
          </a:p>
          <a:p>
            <a:r>
              <a:rPr lang="en-GB" sz="1100" dirty="0">
                <a:solidFill>
                  <a:srgbClr val="1E1348"/>
                </a:solidFill>
                <a:latin typeface="+mn-lt"/>
              </a:rPr>
              <a:t>Smart Cambridge has a range of Smart City projects across transport, energy, infrastructure and health. They have a strong partnership with the University, collaborating on a City Platform which is driving advanced data analytics and supporting innovation in mobility and service delivery models. The combination of local authority and university initiatives provides a strong basis for future exploitation of the platform to improve city services. </a:t>
            </a:r>
          </a:p>
        </p:txBody>
      </p:sp>
    </p:spTree>
    <p:extLst>
      <p:ext uri="{BB962C8B-B14F-4D97-AF65-F5344CB8AC3E}">
        <p14:creationId xmlns:p14="http://schemas.microsoft.com/office/powerpoint/2010/main" val="14501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0BAB-0381-4458-A512-C2F36BD6A278}"/>
              </a:ext>
            </a:extLst>
          </p:cNvPr>
          <p:cNvSpPr>
            <a:spLocks noGrp="1"/>
          </p:cNvSpPr>
          <p:nvPr>
            <p:ph type="title"/>
          </p:nvPr>
        </p:nvSpPr>
        <p:spPr/>
        <p:txBody>
          <a:bodyPr/>
          <a:lstStyle/>
          <a:p>
            <a:r>
              <a:rPr lang="en-GB" dirty="0"/>
              <a:t>Five reasons to invest in UK smart cities</a:t>
            </a:r>
          </a:p>
        </p:txBody>
      </p:sp>
      <p:sp>
        <p:nvSpPr>
          <p:cNvPr id="3" name="Content Placeholder 2">
            <a:extLst>
              <a:ext uri="{FF2B5EF4-FFF2-40B4-BE49-F238E27FC236}">
                <a16:creationId xmlns:a16="http://schemas.microsoft.com/office/drawing/2014/main" id="{7B78474E-34C3-46A5-A72E-A372AA853453}"/>
              </a:ext>
            </a:extLst>
          </p:cNvPr>
          <p:cNvSpPr>
            <a:spLocks noGrp="1"/>
          </p:cNvSpPr>
          <p:nvPr>
            <p:ph sz="half" idx="1"/>
          </p:nvPr>
        </p:nvSpPr>
        <p:spPr/>
        <p:txBody>
          <a:bodyPr/>
          <a:lstStyle/>
          <a:p>
            <a:r>
              <a:rPr lang="en-GB" dirty="0">
                <a:solidFill>
                  <a:srgbClr val="B00D23"/>
                </a:solidFill>
              </a:rPr>
              <a:t>1. Access to a growing market</a:t>
            </a:r>
          </a:p>
          <a:p>
            <a:pPr marL="228600" indent="-228600">
              <a:buClr>
                <a:srgbClr val="C00000"/>
              </a:buClr>
              <a:buFont typeface="Wingdings" panose="05000000000000000000" pitchFamily="2" charset="2"/>
              <a:buChar char="§"/>
            </a:pPr>
            <a:r>
              <a:rPr lang="en-GB" sz="1100" b="0" dirty="0">
                <a:solidFill>
                  <a:srgbClr val="1E1348"/>
                </a:solidFill>
              </a:rPr>
              <a:t>Almost a third of the UK’s urban areas with populations of over 100,000 currently have clear ambitions and/or substantial programmes of current activities labelled as ‘smart’.</a:t>
            </a:r>
          </a:p>
          <a:p>
            <a:pPr marL="228600" indent="-228600">
              <a:buClr>
                <a:srgbClr val="C00000"/>
              </a:buClr>
              <a:buFont typeface="Wingdings" panose="05000000000000000000" pitchFamily="2" charset="2"/>
              <a:buChar char="§"/>
            </a:pPr>
            <a:r>
              <a:rPr lang="en-GB" sz="1100" b="0" dirty="0">
                <a:solidFill>
                  <a:srgbClr val="1E1348"/>
                </a:solidFill>
              </a:rPr>
              <a:t>In 2017-18 UK public sector tenders in the advanced urban services sector totalled £4.7bn, with an average value of £9.7 million per tender.</a:t>
            </a:r>
          </a:p>
          <a:p>
            <a:pPr marL="228600" indent="-228600">
              <a:buClr>
                <a:srgbClr val="C00000"/>
              </a:buClr>
              <a:buFont typeface="Wingdings" panose="05000000000000000000" pitchFamily="2" charset="2"/>
              <a:buChar char="§"/>
            </a:pPr>
            <a:r>
              <a:rPr lang="en-GB" sz="1100" b="0" dirty="0">
                <a:solidFill>
                  <a:srgbClr val="1E1348"/>
                </a:solidFill>
              </a:rPr>
              <a:t>UK cities are open to working with global technology companies, smart city experts and innovative startups.</a:t>
            </a:r>
          </a:p>
          <a:p>
            <a:pPr marL="228600" indent="-228600">
              <a:buClr>
                <a:srgbClr val="C00000"/>
              </a:buClr>
              <a:buFont typeface="Wingdings" panose="05000000000000000000" pitchFamily="2" charset="2"/>
              <a:buChar char="§"/>
            </a:pPr>
            <a:endParaRPr lang="en-GB" sz="1100" b="0" dirty="0">
              <a:solidFill>
                <a:srgbClr val="1E1348"/>
              </a:solidFill>
            </a:endParaRPr>
          </a:p>
          <a:p>
            <a:pPr>
              <a:buClr>
                <a:srgbClr val="C00000"/>
              </a:buClr>
            </a:pPr>
            <a:r>
              <a:rPr lang="en-GB" dirty="0">
                <a:solidFill>
                  <a:srgbClr val="B00D23"/>
                </a:solidFill>
              </a:rPr>
              <a:t>2. Consumers receptive to technology</a:t>
            </a:r>
          </a:p>
          <a:p>
            <a:pPr marL="228600" indent="-228600">
              <a:buClr>
                <a:srgbClr val="C00000"/>
              </a:buClr>
              <a:buFont typeface="Wingdings" panose="05000000000000000000" pitchFamily="2" charset="2"/>
              <a:buChar char="§"/>
            </a:pPr>
            <a:r>
              <a:rPr lang="en-GB" sz="1100" b="0" dirty="0">
                <a:solidFill>
                  <a:srgbClr val="1E1348"/>
                </a:solidFill>
              </a:rPr>
              <a:t>UK consumers spend more than consumers in other countries on internet shopping and are more likely to use online entertainment and on-demand services.</a:t>
            </a:r>
          </a:p>
          <a:p>
            <a:pPr marL="228600" indent="-228600">
              <a:buClr>
                <a:srgbClr val="C00000"/>
              </a:buClr>
              <a:buFont typeface="Wingdings" panose="05000000000000000000" pitchFamily="2" charset="2"/>
              <a:buChar char="§"/>
            </a:pPr>
            <a:r>
              <a:rPr lang="en-GB" sz="1100" b="0" dirty="0">
                <a:solidFill>
                  <a:srgbClr val="1E1348"/>
                </a:solidFill>
              </a:rPr>
              <a:t>Around 87% of people in the UK have access to the internet and almost half (48%) consider their smartphone the most important device for internet access.</a:t>
            </a:r>
            <a:endParaRPr lang="en-GB" dirty="0"/>
          </a:p>
          <a:p>
            <a:pPr marL="228600" indent="-228600">
              <a:buClr>
                <a:srgbClr val="C00000"/>
              </a:buClr>
              <a:buFont typeface="Wingdings" panose="05000000000000000000" pitchFamily="2" charset="2"/>
              <a:buChar char="§"/>
            </a:pPr>
            <a:endParaRPr lang="en-GB" sz="1100" b="0" dirty="0"/>
          </a:p>
          <a:p>
            <a:pPr>
              <a:buClr>
                <a:srgbClr val="C00000"/>
              </a:buClr>
            </a:pPr>
            <a:r>
              <a:rPr lang="en-GB" dirty="0">
                <a:solidFill>
                  <a:srgbClr val="B00D23"/>
                </a:solidFill>
              </a:rPr>
              <a:t>3. High quality infrastructure</a:t>
            </a:r>
          </a:p>
          <a:p>
            <a:pPr marL="171450" lvl="0" indent="-171450">
              <a:buClr>
                <a:srgbClr val="B00D23"/>
              </a:buClr>
              <a:buFont typeface="Wingdings" panose="05000000000000000000" pitchFamily="2" charset="2"/>
              <a:buChar char="§"/>
            </a:pPr>
            <a:r>
              <a:rPr lang="en-GB" sz="1100" b="0" dirty="0">
                <a:solidFill>
                  <a:srgbClr val="1E1348"/>
                </a:solidFill>
              </a:rPr>
              <a:t>The UK has the largest IoT market share in Europe (23%).</a:t>
            </a:r>
          </a:p>
          <a:p>
            <a:pPr marL="171450" lvl="0" indent="-171450">
              <a:buClr>
                <a:srgbClr val="B00D23"/>
              </a:buClr>
              <a:buFont typeface="Wingdings" panose="05000000000000000000" pitchFamily="2" charset="2"/>
              <a:buChar char="§"/>
            </a:pPr>
            <a:r>
              <a:rPr lang="en-GB" sz="1100" b="0" dirty="0">
                <a:solidFill>
                  <a:srgbClr val="1E1348"/>
                </a:solidFill>
              </a:rPr>
              <a:t>The UK Government’s Digital Strategy is committing up to £200m to support UK-wide test beds to make the UK a world leader in 5G.</a:t>
            </a:r>
            <a:endParaRPr lang="en-GB" sz="1100" b="0" dirty="0"/>
          </a:p>
          <a:p>
            <a:pPr>
              <a:buClr>
                <a:srgbClr val="C00000"/>
              </a:buClr>
            </a:pPr>
            <a:endParaRPr lang="en-GB" sz="1100" b="0" dirty="0"/>
          </a:p>
          <a:p>
            <a:pPr>
              <a:buClr>
                <a:srgbClr val="C00000"/>
              </a:buClr>
            </a:pPr>
            <a:endParaRPr lang="en-GB" sz="1100" b="0" dirty="0"/>
          </a:p>
        </p:txBody>
      </p:sp>
      <p:sp>
        <p:nvSpPr>
          <p:cNvPr id="4" name="Content Placeholder 3">
            <a:extLst>
              <a:ext uri="{FF2B5EF4-FFF2-40B4-BE49-F238E27FC236}">
                <a16:creationId xmlns:a16="http://schemas.microsoft.com/office/drawing/2014/main" id="{32E60FEC-0E1B-49BA-B9E6-F1794AD17B52}"/>
              </a:ext>
            </a:extLst>
          </p:cNvPr>
          <p:cNvSpPr>
            <a:spLocks noGrp="1"/>
          </p:cNvSpPr>
          <p:nvPr>
            <p:ph sz="half" idx="2"/>
          </p:nvPr>
        </p:nvSpPr>
        <p:spPr/>
        <p:txBody>
          <a:bodyPr/>
          <a:lstStyle/>
          <a:p>
            <a:r>
              <a:rPr lang="en-GB" dirty="0">
                <a:solidFill>
                  <a:srgbClr val="B00D23"/>
                </a:solidFill>
              </a:rPr>
              <a:t>4. A strong regulatory environment</a:t>
            </a:r>
          </a:p>
          <a:p>
            <a:pPr marL="171450" indent="-171450">
              <a:buClr>
                <a:srgbClr val="B00D23"/>
              </a:buClr>
              <a:buFont typeface="Wingdings" panose="05000000000000000000" pitchFamily="2" charset="2"/>
              <a:buChar char="§"/>
            </a:pPr>
            <a:r>
              <a:rPr lang="en-GB" sz="1100" b="0" dirty="0">
                <a:solidFill>
                  <a:srgbClr val="1E1348"/>
                </a:solidFill>
              </a:rPr>
              <a:t>The UK has mature financial markets and well-established regulatory systems that are critical to allowing innovation and investment to thrive.</a:t>
            </a:r>
          </a:p>
          <a:p>
            <a:pPr marL="171450" indent="-171450">
              <a:buClr>
                <a:srgbClr val="B00D23"/>
              </a:buClr>
              <a:buFont typeface="Wingdings" panose="05000000000000000000" pitchFamily="2" charset="2"/>
              <a:buChar char="§"/>
            </a:pPr>
            <a:r>
              <a:rPr lang="en-GB" sz="1100" b="0" dirty="0">
                <a:solidFill>
                  <a:srgbClr val="1E1348"/>
                </a:solidFill>
              </a:rPr>
              <a:t>The British Standards Institute has created a set of standards for smart city development and technologies. These standards provide the right conditions for open innovation and reduce barriers to systems integration. </a:t>
            </a:r>
          </a:p>
          <a:p>
            <a:pPr marL="171450" indent="-171450">
              <a:buClr>
                <a:srgbClr val="B00D23"/>
              </a:buClr>
              <a:buFont typeface="Wingdings" panose="05000000000000000000" pitchFamily="2" charset="2"/>
              <a:buChar char="§"/>
            </a:pPr>
            <a:r>
              <a:rPr lang="en-GB" sz="1100" b="0" dirty="0">
                <a:solidFill>
                  <a:srgbClr val="1E1348"/>
                </a:solidFill>
              </a:rPr>
              <a:t>The UK Information Commissioner ‘s Office provides a Sandbox service to help companies develop new products and services that fit with regulations on the use of personal data.</a:t>
            </a:r>
          </a:p>
          <a:p>
            <a:pPr marL="171450" indent="-171450">
              <a:buClr>
                <a:srgbClr val="B00D23"/>
              </a:buClr>
              <a:buFont typeface="Wingdings" panose="05000000000000000000" pitchFamily="2" charset="2"/>
              <a:buChar char="§"/>
            </a:pPr>
            <a:endParaRPr lang="en-GB" sz="1100" b="0" dirty="0">
              <a:solidFill>
                <a:srgbClr val="1E1348"/>
              </a:solidFill>
            </a:endParaRPr>
          </a:p>
          <a:p>
            <a:pPr lvl="0"/>
            <a:r>
              <a:rPr lang="en-GB" dirty="0">
                <a:solidFill>
                  <a:srgbClr val="C00000"/>
                </a:solidFill>
              </a:rPr>
              <a:t>5. Support for innovation</a:t>
            </a:r>
          </a:p>
          <a:p>
            <a:pPr marL="171450" lvl="0" indent="-171450">
              <a:buClr>
                <a:srgbClr val="B00D23"/>
              </a:buClr>
              <a:buFont typeface="Wingdings" panose="05000000000000000000" pitchFamily="2" charset="2"/>
              <a:buChar char="§"/>
            </a:pPr>
            <a:r>
              <a:rPr lang="en-GB" sz="1100" b="0" dirty="0">
                <a:solidFill>
                  <a:srgbClr val="1E1348"/>
                </a:solidFill>
              </a:rPr>
              <a:t>Investors can receive support from organisations such as the Future Cities Catapult and InnovateUK to help commercialise smart city technologies and business models.</a:t>
            </a:r>
          </a:p>
          <a:p>
            <a:pPr marL="171450" lvl="0" indent="-171450">
              <a:buClr>
                <a:srgbClr val="B00D23"/>
              </a:buClr>
              <a:buFont typeface="Wingdings" panose="05000000000000000000" pitchFamily="2" charset="2"/>
              <a:buChar char="§"/>
            </a:pPr>
            <a:r>
              <a:rPr lang="en-GB" sz="1100" b="0" dirty="0">
                <a:solidFill>
                  <a:srgbClr val="1E1348"/>
                </a:solidFill>
              </a:rPr>
              <a:t>The UK provides support for companies through R&amp;D tax credits and a Patent Box that lowers tax on income deriving from the commercial exploitation of patents developed in the UK.</a:t>
            </a:r>
          </a:p>
          <a:p>
            <a:pPr marL="171450" lvl="0" indent="-171450">
              <a:buClr>
                <a:srgbClr val="B00D23"/>
              </a:buClr>
              <a:buFont typeface="Wingdings" panose="05000000000000000000" pitchFamily="2" charset="2"/>
              <a:buChar char="§"/>
            </a:pPr>
            <a:r>
              <a:rPr lang="en-GB" sz="1100" b="0" dirty="0">
                <a:solidFill>
                  <a:srgbClr val="1E1348"/>
                </a:solidFill>
              </a:rPr>
              <a:t>The UK is home to numerous research centres of excellence and university collaborations that are receptive to working on smart city developments.</a:t>
            </a:r>
          </a:p>
          <a:p>
            <a:pPr marL="171450" lvl="0" indent="-171450">
              <a:buClr>
                <a:srgbClr val="C00000"/>
              </a:buClr>
              <a:buFont typeface="Arial" panose="020B0604020202020204" pitchFamily="34" charset="0"/>
              <a:buChar char="•"/>
            </a:pPr>
            <a:endParaRPr lang="en-GB" sz="1100" b="0" dirty="0">
              <a:solidFill>
                <a:srgbClr val="1E1348"/>
              </a:solidFill>
            </a:endParaRPr>
          </a:p>
          <a:p>
            <a:pPr lvl="0">
              <a:buClr>
                <a:srgbClr val="C00000"/>
              </a:buClr>
            </a:pPr>
            <a:endParaRPr lang="en-GB" sz="1100" b="0" dirty="0">
              <a:solidFill>
                <a:srgbClr val="1E1348"/>
              </a:solidFill>
            </a:endParaRPr>
          </a:p>
          <a:p>
            <a:pPr>
              <a:buClr>
                <a:srgbClr val="B00D23"/>
              </a:buClr>
            </a:pPr>
            <a:endParaRPr lang="en-GB" sz="1100" b="0" dirty="0">
              <a:solidFill>
                <a:srgbClr val="1E1348"/>
              </a:solidFill>
            </a:endParaRPr>
          </a:p>
        </p:txBody>
      </p:sp>
      <p:sp>
        <p:nvSpPr>
          <p:cNvPr id="6" name="TextBox 5">
            <a:extLst>
              <a:ext uri="{FF2B5EF4-FFF2-40B4-BE49-F238E27FC236}">
                <a16:creationId xmlns:a16="http://schemas.microsoft.com/office/drawing/2014/main" id="{70BF934E-7209-4D80-B32E-21770326610F}"/>
              </a:ext>
            </a:extLst>
          </p:cNvPr>
          <p:cNvSpPr txBox="1"/>
          <p:nvPr/>
        </p:nvSpPr>
        <p:spPr>
          <a:xfrm>
            <a:off x="5169024" y="6093296"/>
            <a:ext cx="4226976" cy="461665"/>
          </a:xfrm>
          <a:prstGeom prst="rect">
            <a:avLst/>
          </a:prstGeom>
          <a:noFill/>
        </p:spPr>
        <p:txBody>
          <a:bodyPr wrap="square" rtlCol="0">
            <a:spAutoFit/>
          </a:bodyPr>
          <a:lstStyle/>
          <a:p>
            <a:r>
              <a:rPr lang="en-GB" sz="800" i="1" dirty="0"/>
              <a:t>Sources: Statista (2016) Internet of Things in Europe – statistics and facts</a:t>
            </a:r>
          </a:p>
          <a:p>
            <a:r>
              <a:rPr lang="en-GB" sz="800" i="1" dirty="0"/>
              <a:t>Ofcom (2018) The communications market</a:t>
            </a:r>
          </a:p>
          <a:p>
            <a:r>
              <a:rPr lang="en-GB" sz="800" i="1" dirty="0"/>
              <a:t>Ofcom (2017) International communications market report</a:t>
            </a:r>
          </a:p>
        </p:txBody>
      </p:sp>
    </p:spTree>
    <p:extLst>
      <p:ext uri="{BB962C8B-B14F-4D97-AF65-F5344CB8AC3E}">
        <p14:creationId xmlns:p14="http://schemas.microsoft.com/office/powerpoint/2010/main" val="404843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909E-77E0-4B48-9F3A-B0550CCC6EAA}"/>
              </a:ext>
            </a:extLst>
          </p:cNvPr>
          <p:cNvSpPr>
            <a:spLocks noGrp="1"/>
          </p:cNvSpPr>
          <p:nvPr>
            <p:ph type="title"/>
          </p:nvPr>
        </p:nvSpPr>
        <p:spPr/>
        <p:txBody>
          <a:bodyPr/>
          <a:lstStyle/>
          <a:p>
            <a:r>
              <a:rPr lang="en-GB" dirty="0"/>
              <a:t>Emerging smart cities</a:t>
            </a:r>
          </a:p>
        </p:txBody>
      </p:sp>
      <p:pic>
        <p:nvPicPr>
          <p:cNvPr id="7" name="Picture 6">
            <a:extLst>
              <a:ext uri="{FF2B5EF4-FFF2-40B4-BE49-F238E27FC236}">
                <a16:creationId xmlns:a16="http://schemas.microsoft.com/office/drawing/2014/main" id="{C32331C8-CE38-45F3-AE12-90A69B2C8FB2}"/>
              </a:ext>
            </a:extLst>
          </p:cNvPr>
          <p:cNvPicPr>
            <a:picLocks noChangeAspect="1"/>
          </p:cNvPicPr>
          <p:nvPr/>
        </p:nvPicPr>
        <p:blipFill>
          <a:blip r:embed="rId2"/>
          <a:stretch>
            <a:fillRect/>
          </a:stretch>
        </p:blipFill>
        <p:spPr>
          <a:xfrm>
            <a:off x="3224808" y="1188921"/>
            <a:ext cx="3347814" cy="5005310"/>
          </a:xfrm>
          <a:prstGeom prst="rect">
            <a:avLst/>
          </a:prstGeom>
        </p:spPr>
      </p:pic>
      <p:sp>
        <p:nvSpPr>
          <p:cNvPr id="6" name="Flowchart: Connector 5">
            <a:extLst>
              <a:ext uri="{FF2B5EF4-FFF2-40B4-BE49-F238E27FC236}">
                <a16:creationId xmlns:a16="http://schemas.microsoft.com/office/drawing/2014/main" id="{8A70F49C-5E47-4770-8121-CC40614F0B86}"/>
              </a:ext>
            </a:extLst>
          </p:cNvPr>
          <p:cNvSpPr/>
          <p:nvPr/>
        </p:nvSpPr>
        <p:spPr>
          <a:xfrm>
            <a:off x="5025008" y="234888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1</a:t>
            </a:r>
          </a:p>
        </p:txBody>
      </p:sp>
      <p:sp>
        <p:nvSpPr>
          <p:cNvPr id="8" name="Flowchart: Connector 7">
            <a:extLst>
              <a:ext uri="{FF2B5EF4-FFF2-40B4-BE49-F238E27FC236}">
                <a16:creationId xmlns:a16="http://schemas.microsoft.com/office/drawing/2014/main" id="{394A82DB-6EAA-47A0-A1BD-5D3FD3F4F885}"/>
              </a:ext>
            </a:extLst>
          </p:cNvPr>
          <p:cNvSpPr/>
          <p:nvPr/>
        </p:nvSpPr>
        <p:spPr>
          <a:xfrm>
            <a:off x="3872880" y="3748972"/>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3</a:t>
            </a:r>
          </a:p>
        </p:txBody>
      </p:sp>
      <p:sp>
        <p:nvSpPr>
          <p:cNvPr id="9" name="Flowchart: Connector 8">
            <a:extLst>
              <a:ext uri="{FF2B5EF4-FFF2-40B4-BE49-F238E27FC236}">
                <a16:creationId xmlns:a16="http://schemas.microsoft.com/office/drawing/2014/main" id="{C9863734-F8E6-4CB9-A3E9-D5E6B46BBEDB}"/>
              </a:ext>
            </a:extLst>
          </p:cNvPr>
          <p:cNvSpPr/>
          <p:nvPr/>
        </p:nvSpPr>
        <p:spPr>
          <a:xfrm>
            <a:off x="4697532" y="5301208"/>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6</a:t>
            </a:r>
          </a:p>
        </p:txBody>
      </p:sp>
      <p:sp>
        <p:nvSpPr>
          <p:cNvPr id="10" name="Flowchart: Connector 9">
            <a:extLst>
              <a:ext uri="{FF2B5EF4-FFF2-40B4-BE49-F238E27FC236}">
                <a16:creationId xmlns:a16="http://schemas.microsoft.com/office/drawing/2014/main" id="{9111C4B3-88C2-4C89-AA99-4CD0E4BD6C76}"/>
              </a:ext>
            </a:extLst>
          </p:cNvPr>
          <p:cNvSpPr/>
          <p:nvPr/>
        </p:nvSpPr>
        <p:spPr>
          <a:xfrm>
            <a:off x="5061763" y="5661248"/>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9</a:t>
            </a:r>
          </a:p>
        </p:txBody>
      </p:sp>
      <p:sp>
        <p:nvSpPr>
          <p:cNvPr id="11" name="Flowchart: Connector 10">
            <a:extLst>
              <a:ext uri="{FF2B5EF4-FFF2-40B4-BE49-F238E27FC236}">
                <a16:creationId xmlns:a16="http://schemas.microsoft.com/office/drawing/2014/main" id="{A89A98BE-ECE0-44D3-88DA-B11C6F871FF6}"/>
              </a:ext>
            </a:extLst>
          </p:cNvPr>
          <p:cNvSpPr/>
          <p:nvPr/>
        </p:nvSpPr>
        <p:spPr>
          <a:xfrm>
            <a:off x="4798123" y="2708920"/>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2</a:t>
            </a:r>
          </a:p>
        </p:txBody>
      </p:sp>
      <p:sp>
        <p:nvSpPr>
          <p:cNvPr id="12" name="Flowchart: Connector 11">
            <a:extLst>
              <a:ext uri="{FF2B5EF4-FFF2-40B4-BE49-F238E27FC236}">
                <a16:creationId xmlns:a16="http://schemas.microsoft.com/office/drawing/2014/main" id="{49136D79-7344-421B-A9FE-B6689B8D2F51}"/>
              </a:ext>
            </a:extLst>
          </p:cNvPr>
          <p:cNvSpPr/>
          <p:nvPr/>
        </p:nvSpPr>
        <p:spPr>
          <a:xfrm>
            <a:off x="4596940" y="5733256"/>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8</a:t>
            </a:r>
          </a:p>
        </p:txBody>
      </p:sp>
      <p:sp>
        <p:nvSpPr>
          <p:cNvPr id="13" name="Flowchart: Connector 12">
            <a:extLst>
              <a:ext uri="{FF2B5EF4-FFF2-40B4-BE49-F238E27FC236}">
                <a16:creationId xmlns:a16="http://schemas.microsoft.com/office/drawing/2014/main" id="{F5C7AA53-9AC5-424C-BD3B-57CB12374BAD}"/>
              </a:ext>
            </a:extLst>
          </p:cNvPr>
          <p:cNvSpPr/>
          <p:nvPr/>
        </p:nvSpPr>
        <p:spPr>
          <a:xfrm>
            <a:off x="5439074" y="5260026"/>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7</a:t>
            </a:r>
          </a:p>
        </p:txBody>
      </p:sp>
      <p:sp>
        <p:nvSpPr>
          <p:cNvPr id="15" name="Flowchart: Connector 14">
            <a:extLst>
              <a:ext uri="{FF2B5EF4-FFF2-40B4-BE49-F238E27FC236}">
                <a16:creationId xmlns:a16="http://schemas.microsoft.com/office/drawing/2014/main" id="{17E69986-ED91-4139-9DE5-98EA883D3DD9}"/>
              </a:ext>
            </a:extLst>
          </p:cNvPr>
          <p:cNvSpPr/>
          <p:nvPr/>
        </p:nvSpPr>
        <p:spPr>
          <a:xfrm>
            <a:off x="4898714" y="4318552"/>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4</a:t>
            </a:r>
          </a:p>
        </p:txBody>
      </p:sp>
      <p:sp>
        <p:nvSpPr>
          <p:cNvPr id="16" name="Flowchart: Connector 15">
            <a:extLst>
              <a:ext uri="{FF2B5EF4-FFF2-40B4-BE49-F238E27FC236}">
                <a16:creationId xmlns:a16="http://schemas.microsoft.com/office/drawing/2014/main" id="{0172F645-B590-44F6-8D98-B1246F5AA48B}"/>
              </a:ext>
            </a:extLst>
          </p:cNvPr>
          <p:cNvSpPr/>
          <p:nvPr/>
        </p:nvSpPr>
        <p:spPr>
          <a:xfrm>
            <a:off x="5403273" y="4331785"/>
            <a:ext cx="201183" cy="144016"/>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t>5</a:t>
            </a:r>
          </a:p>
        </p:txBody>
      </p:sp>
      <p:sp>
        <p:nvSpPr>
          <p:cNvPr id="17" name="Rectangle 16">
            <a:extLst>
              <a:ext uri="{FF2B5EF4-FFF2-40B4-BE49-F238E27FC236}">
                <a16:creationId xmlns:a16="http://schemas.microsoft.com/office/drawing/2014/main" id="{2B7EFA7E-4301-4650-822F-CF659081B844}"/>
              </a:ext>
            </a:extLst>
          </p:cNvPr>
          <p:cNvSpPr/>
          <p:nvPr/>
        </p:nvSpPr>
        <p:spPr>
          <a:xfrm>
            <a:off x="81403" y="1250764"/>
            <a:ext cx="3647461" cy="1107996"/>
          </a:xfrm>
          <a:prstGeom prst="rect">
            <a:avLst/>
          </a:prstGeom>
        </p:spPr>
        <p:txBody>
          <a:bodyPr wrap="square">
            <a:spAutoFit/>
          </a:bodyPr>
          <a:lstStyle/>
          <a:p>
            <a:r>
              <a:rPr lang="en-GB" sz="1100" b="1" dirty="0">
                <a:solidFill>
                  <a:srgbClr val="B00D23"/>
                </a:solidFill>
                <a:latin typeface="+mn-lt"/>
              </a:rPr>
              <a:t>1. Aberdeen</a:t>
            </a:r>
          </a:p>
          <a:p>
            <a:r>
              <a:rPr lang="en-GB" sz="1100" dirty="0">
                <a:solidFill>
                  <a:srgbClr val="1E1348"/>
                </a:solidFill>
                <a:latin typeface="+mn-lt"/>
              </a:rPr>
              <a:t>Aberdeen has embarked on a major reappraisal of the council’s strategy to create a new framework for improving operations and providing a platform for future innovation. The city has already undertaken a range of innovative energy and transport projects.</a:t>
            </a:r>
          </a:p>
        </p:txBody>
      </p:sp>
      <p:sp>
        <p:nvSpPr>
          <p:cNvPr id="18" name="Rectangle 17">
            <a:extLst>
              <a:ext uri="{FF2B5EF4-FFF2-40B4-BE49-F238E27FC236}">
                <a16:creationId xmlns:a16="http://schemas.microsoft.com/office/drawing/2014/main" id="{09BBA9F0-71AE-4ED6-96CD-6958967D4401}"/>
              </a:ext>
            </a:extLst>
          </p:cNvPr>
          <p:cNvSpPr/>
          <p:nvPr/>
        </p:nvSpPr>
        <p:spPr>
          <a:xfrm>
            <a:off x="81403" y="2387571"/>
            <a:ext cx="3791477" cy="938719"/>
          </a:xfrm>
          <a:prstGeom prst="rect">
            <a:avLst/>
          </a:prstGeom>
        </p:spPr>
        <p:txBody>
          <a:bodyPr wrap="square">
            <a:spAutoFit/>
          </a:bodyPr>
          <a:lstStyle/>
          <a:p>
            <a:r>
              <a:rPr lang="en-GB" sz="1100" b="1" dirty="0">
                <a:solidFill>
                  <a:srgbClr val="B00D23"/>
                </a:solidFill>
                <a:latin typeface="+mn-lt"/>
              </a:rPr>
              <a:t>2. Dundee</a:t>
            </a:r>
          </a:p>
          <a:p>
            <a:r>
              <a:rPr lang="en-GB" sz="1100" dirty="0">
                <a:solidFill>
                  <a:srgbClr val="000000"/>
                </a:solidFill>
                <a:latin typeface="+mn-lt"/>
              </a:rPr>
              <a:t>D</a:t>
            </a:r>
            <a:r>
              <a:rPr lang="en-GB" sz="1100" dirty="0">
                <a:solidFill>
                  <a:srgbClr val="1E1348"/>
                </a:solidFill>
                <a:latin typeface="+mn-lt"/>
              </a:rPr>
              <a:t>undee City Council is aiming to become a digital local authority by 2020. The vision is for the council to provide enhanced services through digital and promote the use of digital so that its citizens think digital first.</a:t>
            </a:r>
          </a:p>
        </p:txBody>
      </p:sp>
      <p:sp>
        <p:nvSpPr>
          <p:cNvPr id="19" name="Rectangle 18">
            <a:extLst>
              <a:ext uri="{FF2B5EF4-FFF2-40B4-BE49-F238E27FC236}">
                <a16:creationId xmlns:a16="http://schemas.microsoft.com/office/drawing/2014/main" id="{90218163-944D-4BEE-A8F5-861F2A3402EE}"/>
              </a:ext>
            </a:extLst>
          </p:cNvPr>
          <p:cNvSpPr/>
          <p:nvPr/>
        </p:nvSpPr>
        <p:spPr>
          <a:xfrm>
            <a:off x="81403" y="3353200"/>
            <a:ext cx="3293343" cy="1107996"/>
          </a:xfrm>
          <a:prstGeom prst="rect">
            <a:avLst/>
          </a:prstGeom>
        </p:spPr>
        <p:txBody>
          <a:bodyPr wrap="square">
            <a:spAutoFit/>
          </a:bodyPr>
          <a:lstStyle/>
          <a:p>
            <a:r>
              <a:rPr lang="en-GB" sz="1100" b="1" dirty="0">
                <a:solidFill>
                  <a:srgbClr val="B00D23"/>
                </a:solidFill>
                <a:latin typeface="+mn-lt"/>
              </a:rPr>
              <a:t>3. Belfast</a:t>
            </a:r>
          </a:p>
          <a:p>
            <a:r>
              <a:rPr lang="en-GB" sz="1100" dirty="0">
                <a:solidFill>
                  <a:srgbClr val="1E1348"/>
                </a:solidFill>
                <a:latin typeface="+mn-lt"/>
              </a:rPr>
              <a:t>Belfast has a coordinated vision of its evolution to a smarter city. Drawing on existing investment in the digital sector and strengthening collaboration with city partners and local universities will create significant acceleration of innovation.</a:t>
            </a:r>
          </a:p>
        </p:txBody>
      </p:sp>
      <p:sp>
        <p:nvSpPr>
          <p:cNvPr id="20" name="Rectangle 19">
            <a:extLst>
              <a:ext uri="{FF2B5EF4-FFF2-40B4-BE49-F238E27FC236}">
                <a16:creationId xmlns:a16="http://schemas.microsoft.com/office/drawing/2014/main" id="{10334538-262E-439B-998D-B1555F3369BA}"/>
              </a:ext>
            </a:extLst>
          </p:cNvPr>
          <p:cNvSpPr/>
          <p:nvPr/>
        </p:nvSpPr>
        <p:spPr>
          <a:xfrm>
            <a:off x="71342" y="4475801"/>
            <a:ext cx="4120131" cy="938719"/>
          </a:xfrm>
          <a:prstGeom prst="rect">
            <a:avLst/>
          </a:prstGeom>
        </p:spPr>
        <p:txBody>
          <a:bodyPr wrap="square">
            <a:spAutoFit/>
          </a:bodyPr>
          <a:lstStyle/>
          <a:p>
            <a:r>
              <a:rPr lang="en-GB" sz="1100" b="1" dirty="0">
                <a:solidFill>
                  <a:srgbClr val="B00D23"/>
                </a:solidFill>
                <a:latin typeface="+mn-lt"/>
              </a:rPr>
              <a:t>4. Liverpool</a:t>
            </a:r>
          </a:p>
          <a:p>
            <a:r>
              <a:rPr lang="en-GB" sz="1100" dirty="0">
                <a:solidFill>
                  <a:srgbClr val="1E1348"/>
                </a:solidFill>
                <a:latin typeface="+mn-lt"/>
              </a:rPr>
              <a:t>Liverpool’s work on smart and clean energy projects, its health research facilities, and its support for the growth of the local digital sector provide a good base for its developing smart city programme. </a:t>
            </a:r>
          </a:p>
        </p:txBody>
      </p:sp>
      <p:sp>
        <p:nvSpPr>
          <p:cNvPr id="21" name="Rectangle 20">
            <a:extLst>
              <a:ext uri="{FF2B5EF4-FFF2-40B4-BE49-F238E27FC236}">
                <a16:creationId xmlns:a16="http://schemas.microsoft.com/office/drawing/2014/main" id="{EE758958-CD3C-462A-848C-1B2CEFFE87AE}"/>
              </a:ext>
            </a:extLst>
          </p:cNvPr>
          <p:cNvSpPr/>
          <p:nvPr/>
        </p:nvSpPr>
        <p:spPr>
          <a:xfrm>
            <a:off x="73610" y="5455452"/>
            <a:ext cx="4120131" cy="1107996"/>
          </a:xfrm>
          <a:prstGeom prst="rect">
            <a:avLst/>
          </a:prstGeom>
        </p:spPr>
        <p:txBody>
          <a:bodyPr wrap="square">
            <a:spAutoFit/>
          </a:bodyPr>
          <a:lstStyle/>
          <a:p>
            <a:r>
              <a:rPr lang="en-GB" sz="1100" b="1" dirty="0">
                <a:solidFill>
                  <a:srgbClr val="B00D23"/>
                </a:solidFill>
                <a:latin typeface="+mn-lt"/>
              </a:rPr>
              <a:t>5. Sheffield</a:t>
            </a:r>
          </a:p>
          <a:p>
            <a:r>
              <a:rPr lang="en-GB" sz="1100" dirty="0">
                <a:solidFill>
                  <a:srgbClr val="1E1348"/>
                </a:solidFill>
                <a:latin typeface="+mn-lt"/>
              </a:rPr>
              <a:t>Sheffield has made strides in developing its growth plan further and implementing pilot city projects with a digital focus. There continues to be opportunity for the city to make stronger links between its broader strategy and the potential for smart </a:t>
            </a:r>
          </a:p>
          <a:p>
            <a:r>
              <a:rPr lang="en-GB" sz="1100" dirty="0">
                <a:solidFill>
                  <a:srgbClr val="1E1348"/>
                </a:solidFill>
                <a:latin typeface="+mn-lt"/>
              </a:rPr>
              <a:t>city innovations, as is being explored in the Smart City Lab.</a:t>
            </a:r>
          </a:p>
        </p:txBody>
      </p:sp>
      <p:sp>
        <p:nvSpPr>
          <p:cNvPr id="22" name="Rectangle 21">
            <a:extLst>
              <a:ext uri="{FF2B5EF4-FFF2-40B4-BE49-F238E27FC236}">
                <a16:creationId xmlns:a16="http://schemas.microsoft.com/office/drawing/2014/main" id="{DBBF4C4F-C06F-47D7-9CF7-BA1A06462655}"/>
              </a:ext>
            </a:extLst>
          </p:cNvPr>
          <p:cNvSpPr/>
          <p:nvPr/>
        </p:nvSpPr>
        <p:spPr>
          <a:xfrm>
            <a:off x="5741875" y="1260868"/>
            <a:ext cx="3819637" cy="1107996"/>
          </a:xfrm>
          <a:prstGeom prst="rect">
            <a:avLst/>
          </a:prstGeom>
        </p:spPr>
        <p:txBody>
          <a:bodyPr wrap="square">
            <a:spAutoFit/>
          </a:bodyPr>
          <a:lstStyle/>
          <a:p>
            <a:r>
              <a:rPr lang="en-GB" sz="1100" b="1" dirty="0">
                <a:solidFill>
                  <a:srgbClr val="B00D23"/>
                </a:solidFill>
                <a:latin typeface="+mn-lt"/>
              </a:rPr>
              <a:t>6. Cardiff</a:t>
            </a:r>
          </a:p>
          <a:p>
            <a:r>
              <a:rPr lang="en-GB" sz="1100" dirty="0">
                <a:solidFill>
                  <a:srgbClr val="1E1348"/>
                </a:solidFill>
                <a:latin typeface="+mn-lt"/>
              </a:rPr>
              <a:t>With its new city deal, Cardiff has the potential to develop and support an extensive smart city strategy. Cardiff’s </a:t>
            </a:r>
          </a:p>
          <a:p>
            <a:r>
              <a:rPr lang="en-GB" sz="1100" dirty="0">
                <a:solidFill>
                  <a:srgbClr val="1E1348"/>
                </a:solidFill>
                <a:latin typeface="+mn-lt"/>
              </a:rPr>
              <a:t>ambitious smart parking project showed there is an appetite to deploy innovative technology to meet city challenges. </a:t>
            </a:r>
          </a:p>
        </p:txBody>
      </p:sp>
      <p:sp>
        <p:nvSpPr>
          <p:cNvPr id="23" name="Rectangle 22">
            <a:extLst>
              <a:ext uri="{FF2B5EF4-FFF2-40B4-BE49-F238E27FC236}">
                <a16:creationId xmlns:a16="http://schemas.microsoft.com/office/drawing/2014/main" id="{678D1BFA-DD82-483A-B3A1-66DD4F8D455A}"/>
              </a:ext>
            </a:extLst>
          </p:cNvPr>
          <p:cNvSpPr/>
          <p:nvPr/>
        </p:nvSpPr>
        <p:spPr>
          <a:xfrm>
            <a:off x="5745720" y="2387571"/>
            <a:ext cx="4004496" cy="938719"/>
          </a:xfrm>
          <a:prstGeom prst="rect">
            <a:avLst/>
          </a:prstGeom>
        </p:spPr>
        <p:txBody>
          <a:bodyPr wrap="square">
            <a:spAutoFit/>
          </a:bodyPr>
          <a:lstStyle/>
          <a:p>
            <a:r>
              <a:rPr lang="en-GB" sz="1100" b="1" dirty="0">
                <a:solidFill>
                  <a:srgbClr val="B00D23"/>
                </a:solidFill>
                <a:latin typeface="+mn-lt"/>
              </a:rPr>
              <a:t>7. Reading</a:t>
            </a:r>
          </a:p>
          <a:p>
            <a:r>
              <a:rPr lang="en-GB" sz="1100" dirty="0">
                <a:solidFill>
                  <a:srgbClr val="1E1348"/>
                </a:solidFill>
                <a:latin typeface="+mn-lt"/>
              </a:rPr>
              <a:t>Reading is well-placed to utilise local connections to support its development as a smart city. In 2019 a two year £1.7m IoT project will demonstrate how technology solutions can meet real-world challenges in delivering public sector services.</a:t>
            </a:r>
          </a:p>
        </p:txBody>
      </p:sp>
      <p:sp>
        <p:nvSpPr>
          <p:cNvPr id="24" name="Rectangle 23">
            <a:extLst>
              <a:ext uri="{FF2B5EF4-FFF2-40B4-BE49-F238E27FC236}">
                <a16:creationId xmlns:a16="http://schemas.microsoft.com/office/drawing/2014/main" id="{60716D88-5055-4AF2-95DF-477EEBC5B668}"/>
              </a:ext>
            </a:extLst>
          </p:cNvPr>
          <p:cNvSpPr/>
          <p:nvPr/>
        </p:nvSpPr>
        <p:spPr>
          <a:xfrm>
            <a:off x="6342009" y="3383876"/>
            <a:ext cx="3496106" cy="1446550"/>
          </a:xfrm>
          <a:prstGeom prst="rect">
            <a:avLst/>
          </a:prstGeom>
        </p:spPr>
        <p:txBody>
          <a:bodyPr wrap="square">
            <a:spAutoFit/>
          </a:bodyPr>
          <a:lstStyle/>
          <a:p>
            <a:r>
              <a:rPr lang="en-GB" sz="1100" b="1" dirty="0">
                <a:solidFill>
                  <a:srgbClr val="B00D23"/>
                </a:solidFill>
                <a:latin typeface="+mn-lt"/>
              </a:rPr>
              <a:t>8. Exeter</a:t>
            </a:r>
          </a:p>
          <a:p>
            <a:r>
              <a:rPr lang="en-GB" sz="1100" dirty="0">
                <a:solidFill>
                  <a:srgbClr val="1E1348"/>
                </a:solidFill>
                <a:latin typeface="+mn-lt"/>
              </a:rPr>
              <a:t>The Council is working with Exeter City Futures and others on a number of projects and has set out an ambitious environmental program. Regional plans to address transport and environmental issues provide greater scale for a range of initiatives. As one of the fastest growing cities, it will be increasingly important to address these issues in innovative ways. </a:t>
            </a:r>
          </a:p>
        </p:txBody>
      </p:sp>
      <p:sp>
        <p:nvSpPr>
          <p:cNvPr id="25" name="Rectangle 24">
            <a:extLst>
              <a:ext uri="{FF2B5EF4-FFF2-40B4-BE49-F238E27FC236}">
                <a16:creationId xmlns:a16="http://schemas.microsoft.com/office/drawing/2014/main" id="{2CBBD721-5369-4A14-AEF8-FA3ED0295A3C}"/>
              </a:ext>
            </a:extLst>
          </p:cNvPr>
          <p:cNvSpPr/>
          <p:nvPr/>
        </p:nvSpPr>
        <p:spPr>
          <a:xfrm>
            <a:off x="6479179" y="4925342"/>
            <a:ext cx="3255826" cy="1615827"/>
          </a:xfrm>
          <a:prstGeom prst="rect">
            <a:avLst/>
          </a:prstGeom>
        </p:spPr>
        <p:txBody>
          <a:bodyPr wrap="square">
            <a:spAutoFit/>
          </a:bodyPr>
          <a:lstStyle/>
          <a:p>
            <a:r>
              <a:rPr lang="en-GB" sz="1100" b="1" dirty="0">
                <a:solidFill>
                  <a:srgbClr val="B00D23"/>
                </a:solidFill>
                <a:latin typeface="+mn-lt"/>
              </a:rPr>
              <a:t>9. Bournemouth</a:t>
            </a:r>
          </a:p>
          <a:p>
            <a:r>
              <a:rPr lang="en-GB" sz="1100" dirty="0">
                <a:solidFill>
                  <a:srgbClr val="1E1348"/>
                </a:solidFill>
                <a:latin typeface="+mn-lt"/>
              </a:rPr>
              <a:t>Building on Government-backed pioneering 5G mapping work carried out in Bournemouth, Dorset is spearheading the development of a Smart Place ecosystem to include gigabit fibre connectivity, public WiFi, Internet of Things, 5G (low, mid and high bands) and a platform with an open, agnostic architecture that hosts ‘place data’ – enabling application development. </a:t>
            </a:r>
          </a:p>
        </p:txBody>
      </p:sp>
    </p:spTree>
    <p:extLst>
      <p:ext uri="{BB962C8B-B14F-4D97-AF65-F5344CB8AC3E}">
        <p14:creationId xmlns:p14="http://schemas.microsoft.com/office/powerpoint/2010/main" val="3411349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990-1945-48FC-A489-F590137AB70A}"/>
              </a:ext>
            </a:extLst>
          </p:cNvPr>
          <p:cNvSpPr>
            <a:spLocks noGrp="1"/>
          </p:cNvSpPr>
          <p:nvPr>
            <p:ph type="title"/>
          </p:nvPr>
        </p:nvSpPr>
        <p:spPr/>
        <p:txBody>
          <a:bodyPr/>
          <a:lstStyle/>
          <a:p>
            <a:r>
              <a:rPr lang="en-GB" dirty="0"/>
              <a:t>UK cities have varied smart cities specialisms</a:t>
            </a:r>
          </a:p>
        </p:txBody>
      </p:sp>
      <p:graphicFrame>
        <p:nvGraphicFramePr>
          <p:cNvPr id="9" name="Table 8">
            <a:extLst>
              <a:ext uri="{FF2B5EF4-FFF2-40B4-BE49-F238E27FC236}">
                <a16:creationId xmlns:a16="http://schemas.microsoft.com/office/drawing/2014/main" id="{01BB6B9B-9C26-4A19-83D2-24AEE82C3DE9}"/>
              </a:ext>
            </a:extLst>
          </p:cNvPr>
          <p:cNvGraphicFramePr>
            <a:graphicFrameLocks noGrp="1"/>
          </p:cNvGraphicFramePr>
          <p:nvPr>
            <p:extLst>
              <p:ext uri="{D42A27DB-BD31-4B8C-83A1-F6EECF244321}">
                <p14:modId xmlns:p14="http://schemas.microsoft.com/office/powerpoint/2010/main" val="478142727"/>
              </p:ext>
            </p:extLst>
          </p:nvPr>
        </p:nvGraphicFramePr>
        <p:xfrm>
          <a:off x="568799" y="1850943"/>
          <a:ext cx="8733501" cy="3641550"/>
        </p:xfrm>
        <a:graphic>
          <a:graphicData uri="http://schemas.openxmlformats.org/drawingml/2006/table">
            <a:tbl>
              <a:tblPr firstRow="1" bandRow="1">
                <a:tableStyleId>{5C22544A-7EE6-4342-B048-85BDC9FD1C3A}</a:tableStyleId>
              </a:tblPr>
              <a:tblGrid>
                <a:gridCol w="1532700">
                  <a:extLst>
                    <a:ext uri="{9D8B030D-6E8A-4147-A177-3AD203B41FA5}">
                      <a16:colId xmlns:a16="http://schemas.microsoft.com/office/drawing/2014/main" val="1563596601"/>
                    </a:ext>
                  </a:extLst>
                </a:gridCol>
                <a:gridCol w="720080">
                  <a:extLst>
                    <a:ext uri="{9D8B030D-6E8A-4147-A177-3AD203B41FA5}">
                      <a16:colId xmlns:a16="http://schemas.microsoft.com/office/drawing/2014/main" val="3951294168"/>
                    </a:ext>
                  </a:extLst>
                </a:gridCol>
                <a:gridCol w="6480721">
                  <a:extLst>
                    <a:ext uri="{9D8B030D-6E8A-4147-A177-3AD203B41FA5}">
                      <a16:colId xmlns:a16="http://schemas.microsoft.com/office/drawing/2014/main" val="3906208495"/>
                    </a:ext>
                  </a:extLst>
                </a:gridCol>
              </a:tblGrid>
              <a:tr h="606925">
                <a:tc>
                  <a:txBody>
                    <a:bodyPr/>
                    <a:lstStyle/>
                    <a:p>
                      <a:r>
                        <a:rPr lang="en-GB" sz="1100" b="1" dirty="0">
                          <a:solidFill>
                            <a:srgbClr val="1E1348"/>
                          </a:solidFill>
                        </a:rPr>
                        <a:t>Smart energy</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GB" dirty="0">
                        <a:solidFill>
                          <a:srgbClr val="1E1348"/>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sz="1100" b="0" dirty="0">
                          <a:solidFill>
                            <a:srgbClr val="1E1348"/>
                          </a:solidFill>
                        </a:rPr>
                        <a:t>Aberdeen, Brighton, Bristol, Cambridge, Glasgow, Liverpool, London, Manchester, Milton Keynes, Nottingham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5792051"/>
                  </a:ext>
                </a:extLst>
              </a:tr>
              <a:tr h="606925">
                <a:tc>
                  <a:txBody>
                    <a:bodyPr/>
                    <a:lstStyle/>
                    <a:p>
                      <a:r>
                        <a:rPr lang="en-GB" sz="1100" b="1" dirty="0"/>
                        <a:t>Smart buildings</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GB" sz="1100" dirty="0"/>
                        <a:t>Glasgow, Nottingham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771124"/>
                  </a:ext>
                </a:extLst>
              </a:tr>
              <a:tr h="606925">
                <a:tc>
                  <a:txBody>
                    <a:bodyPr/>
                    <a:lstStyle/>
                    <a:p>
                      <a:r>
                        <a:rPr lang="en-GB" sz="1100" b="1" dirty="0"/>
                        <a:t>Smart infrastructure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dirty="0"/>
                        <a:t>Brighton, Bristol, Birmingham, Cambridge, Bournemouth, Glasgow, Liverpool, Newcastle, Peterborough</a:t>
                      </a:r>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776917"/>
                  </a:ext>
                </a:extLst>
              </a:tr>
              <a:tr h="606925">
                <a:tc>
                  <a:txBody>
                    <a:bodyPr/>
                    <a:lstStyle/>
                    <a:p>
                      <a:r>
                        <a:rPr lang="en-GB" sz="1100" b="1" dirty="0"/>
                        <a:t>Smart governance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dirty="0"/>
                        <a:t>Bristol, Birmingham, Edinburgh, Newcastle, Peterborough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1699039"/>
                  </a:ext>
                </a:extLst>
              </a:tr>
              <a:tr h="606925">
                <a:tc>
                  <a:txBody>
                    <a:bodyPr/>
                    <a:lstStyle/>
                    <a:p>
                      <a:r>
                        <a:rPr lang="en-GB" sz="1100" b="1" dirty="0"/>
                        <a:t>Smart mobility</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dirty="0"/>
                        <a:t>Aberdeen, Bristol, Cambridge, Cardiff, Edinburgh, Glasgow, Leeds, London, Manchester, Milton Keynes, Nottingham, Oxford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428059"/>
                  </a:ext>
                </a:extLst>
              </a:tr>
              <a:tr h="606925">
                <a:tc>
                  <a:txBody>
                    <a:bodyPr/>
                    <a:lstStyle/>
                    <a:p>
                      <a:r>
                        <a:rPr lang="en-GB" sz="1100" b="1" dirty="0"/>
                        <a:t>Smart health</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dirty="0"/>
                        <a:t>Birmingham, Brighton, Bristol, Cambridge, Edinburgh, Glasgow, Leeds, Liverpool, Nottingham, Manchester, Oxford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2461293"/>
                  </a:ext>
                </a:extLst>
              </a:tr>
            </a:tbl>
          </a:graphicData>
        </a:graphic>
      </p:graphicFrame>
      <p:pic>
        <p:nvPicPr>
          <p:cNvPr id="11" name="Picture 10">
            <a:extLst>
              <a:ext uri="{FF2B5EF4-FFF2-40B4-BE49-F238E27FC236}">
                <a16:creationId xmlns:a16="http://schemas.microsoft.com/office/drawing/2014/main" id="{B5E0B3C2-30E7-4443-8617-A71B87E943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2910" y="2280212"/>
            <a:ext cx="601255" cy="601255"/>
          </a:xfrm>
          <a:prstGeom prst="rect">
            <a:avLst/>
          </a:prstGeom>
        </p:spPr>
      </p:pic>
      <p:pic>
        <p:nvPicPr>
          <p:cNvPr id="12" name="Picture 11">
            <a:extLst>
              <a:ext uri="{FF2B5EF4-FFF2-40B4-BE49-F238E27FC236}">
                <a16:creationId xmlns:a16="http://schemas.microsoft.com/office/drawing/2014/main" id="{E593EB48-FDAF-4150-A774-B390A2DBE6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7499" y="2964553"/>
            <a:ext cx="488498" cy="488498"/>
          </a:xfrm>
          <a:prstGeom prst="rect">
            <a:avLst/>
          </a:prstGeom>
        </p:spPr>
      </p:pic>
      <p:pic>
        <p:nvPicPr>
          <p:cNvPr id="13" name="Graphic 12" descr="Meeting">
            <a:extLst>
              <a:ext uri="{FF2B5EF4-FFF2-40B4-BE49-F238E27FC236}">
                <a16:creationId xmlns:a16="http://schemas.microsoft.com/office/drawing/2014/main" id="{89DF5664-43F5-4F7B-92BA-BD34F5513BF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84533" y="3510338"/>
            <a:ext cx="658010" cy="658010"/>
          </a:xfrm>
          <a:prstGeom prst="rect">
            <a:avLst/>
          </a:prstGeom>
        </p:spPr>
      </p:pic>
      <p:pic>
        <p:nvPicPr>
          <p:cNvPr id="14" name="Picture 13">
            <a:extLst>
              <a:ext uri="{FF2B5EF4-FFF2-40B4-BE49-F238E27FC236}">
                <a16:creationId xmlns:a16="http://schemas.microsoft.com/office/drawing/2014/main" id="{E02142FF-857A-41BD-BEA4-5FAF544FB1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76906" y="4131618"/>
            <a:ext cx="673264" cy="673264"/>
          </a:xfrm>
          <a:prstGeom prst="rect">
            <a:avLst/>
          </a:prstGeom>
        </p:spPr>
      </p:pic>
      <p:pic>
        <p:nvPicPr>
          <p:cNvPr id="15" name="Picture 14">
            <a:extLst>
              <a:ext uri="{FF2B5EF4-FFF2-40B4-BE49-F238E27FC236}">
                <a16:creationId xmlns:a16="http://schemas.microsoft.com/office/drawing/2014/main" id="{3BC87A7E-0180-467E-9CAF-3971A26E3A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00695" y="4804882"/>
            <a:ext cx="571263" cy="571263"/>
          </a:xfrm>
          <a:prstGeom prst="rect">
            <a:avLst/>
          </a:prstGeom>
        </p:spPr>
      </p:pic>
      <p:pic>
        <p:nvPicPr>
          <p:cNvPr id="4" name="Picture 3">
            <a:extLst>
              <a:ext uri="{FF2B5EF4-FFF2-40B4-BE49-F238E27FC236}">
                <a16:creationId xmlns:a16="http://schemas.microsoft.com/office/drawing/2014/main" id="{C3CA6AC6-389C-4C8E-8DE2-DABF7FF6069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23999" y="1736522"/>
            <a:ext cx="540420" cy="540420"/>
          </a:xfrm>
          <a:prstGeom prst="rect">
            <a:avLst/>
          </a:prstGeom>
        </p:spPr>
      </p:pic>
      <p:sp>
        <p:nvSpPr>
          <p:cNvPr id="16" name="TextBox 15">
            <a:extLst>
              <a:ext uri="{FF2B5EF4-FFF2-40B4-BE49-F238E27FC236}">
                <a16:creationId xmlns:a16="http://schemas.microsoft.com/office/drawing/2014/main" id="{852E5550-116D-4F0C-B3B1-511649279DB8}"/>
              </a:ext>
            </a:extLst>
          </p:cNvPr>
          <p:cNvSpPr txBox="1"/>
          <p:nvPr/>
        </p:nvSpPr>
        <p:spPr>
          <a:xfrm>
            <a:off x="568799" y="1141291"/>
            <a:ext cx="8992713" cy="430887"/>
          </a:xfrm>
          <a:prstGeom prst="rect">
            <a:avLst/>
          </a:prstGeom>
          <a:solidFill>
            <a:srgbClr val="DFD5C5"/>
          </a:solidFill>
        </p:spPr>
        <p:txBody>
          <a:bodyPr wrap="square" rtlCol="0">
            <a:spAutoFit/>
          </a:bodyPr>
          <a:lstStyle/>
          <a:p>
            <a:r>
              <a:rPr lang="en-GB" sz="1100" b="1" dirty="0"/>
              <a:t>Across the UK different cities are developing expertise in different smart city systems. Below is a list of cities that have been identified in research as thriving in each system.</a:t>
            </a:r>
          </a:p>
        </p:txBody>
      </p:sp>
      <p:sp>
        <p:nvSpPr>
          <p:cNvPr id="6" name="Rectangle 5">
            <a:extLst>
              <a:ext uri="{FF2B5EF4-FFF2-40B4-BE49-F238E27FC236}">
                <a16:creationId xmlns:a16="http://schemas.microsoft.com/office/drawing/2014/main" id="{0E75643E-B978-4337-94E1-4DF72B888346}"/>
              </a:ext>
            </a:extLst>
          </p:cNvPr>
          <p:cNvSpPr/>
          <p:nvPr/>
        </p:nvSpPr>
        <p:spPr>
          <a:xfrm>
            <a:off x="6112193" y="6320423"/>
            <a:ext cx="3126177" cy="338554"/>
          </a:xfrm>
          <a:prstGeom prst="rect">
            <a:avLst/>
          </a:prstGeom>
        </p:spPr>
        <p:txBody>
          <a:bodyPr wrap="none">
            <a:spAutoFit/>
          </a:bodyPr>
          <a:lstStyle/>
          <a:p>
            <a:r>
              <a:rPr lang="en-GB" sz="800" kern="0" dirty="0">
                <a:solidFill>
                  <a:srgbClr val="1E1348"/>
                </a:solidFill>
                <a:latin typeface="Arial"/>
                <a:cs typeface="Arial"/>
              </a:rPr>
              <a:t>Sources: Navigant Research (2017) UK Smart Cities Index 2017</a:t>
            </a:r>
          </a:p>
          <a:p>
            <a:r>
              <a:rPr lang="en-GB" sz="800" kern="0" dirty="0">
                <a:solidFill>
                  <a:srgbClr val="1E1348"/>
                </a:solidFill>
                <a:latin typeface="Arial"/>
                <a:cs typeface="Arial"/>
              </a:rPr>
              <a:t>Juniper Research (2018) 10 UK Cities Leaderboard </a:t>
            </a:r>
            <a:endParaRPr lang="en-GB" dirty="0"/>
          </a:p>
        </p:txBody>
      </p:sp>
    </p:spTree>
    <p:extLst>
      <p:ext uri="{BB962C8B-B14F-4D97-AF65-F5344CB8AC3E}">
        <p14:creationId xmlns:p14="http://schemas.microsoft.com/office/powerpoint/2010/main" val="3560129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96E1-87B1-416F-989A-6610EA42263D}"/>
              </a:ext>
            </a:extLst>
          </p:cNvPr>
          <p:cNvSpPr>
            <a:spLocks noGrp="1"/>
          </p:cNvSpPr>
          <p:nvPr>
            <p:ph type="title"/>
          </p:nvPr>
        </p:nvSpPr>
        <p:spPr/>
        <p:txBody>
          <a:bodyPr/>
          <a:lstStyle/>
          <a:p>
            <a:r>
              <a:rPr lang="en-GB" dirty="0"/>
              <a:t>Smart cities in Scotland</a:t>
            </a:r>
          </a:p>
        </p:txBody>
      </p:sp>
      <p:sp>
        <p:nvSpPr>
          <p:cNvPr id="3" name="Content Placeholder 2">
            <a:extLst>
              <a:ext uri="{FF2B5EF4-FFF2-40B4-BE49-F238E27FC236}">
                <a16:creationId xmlns:a16="http://schemas.microsoft.com/office/drawing/2014/main" id="{9EC7C1FD-2318-4577-BAD7-23A1BBC612DC}"/>
              </a:ext>
            </a:extLst>
          </p:cNvPr>
          <p:cNvSpPr>
            <a:spLocks noGrp="1"/>
          </p:cNvSpPr>
          <p:nvPr>
            <p:ph sz="half" idx="1"/>
          </p:nvPr>
        </p:nvSpPr>
        <p:spPr>
          <a:xfrm>
            <a:off x="568800" y="1341438"/>
            <a:ext cx="4320000" cy="5256212"/>
          </a:xfrm>
        </p:spPr>
        <p:txBody>
          <a:bodyPr/>
          <a:lstStyle/>
          <a:p>
            <a:r>
              <a:rPr lang="en-GB" dirty="0">
                <a:solidFill>
                  <a:srgbClr val="B00D23"/>
                </a:solidFill>
              </a:rPr>
              <a:t>Smart Cities Scotland</a:t>
            </a:r>
          </a:p>
          <a:p>
            <a:r>
              <a:rPr lang="en-GB" sz="1100" b="0" dirty="0"/>
              <a:t>With a thriving technology company base, Scotland houses around 200 companies whose products and services deliver value from data, either on a business-to-business basis, or directly to customers. </a:t>
            </a:r>
          </a:p>
          <a:p>
            <a:r>
              <a:rPr lang="en-GB" sz="1100" b="0" dirty="0"/>
              <a:t> </a:t>
            </a:r>
          </a:p>
          <a:p>
            <a:r>
              <a:rPr lang="en-GB" sz="1100" b="0" dirty="0"/>
              <a:t>Scotland has an impressive set of high quality public sector data and the largest concentration of internationally significant and world-leading informatics research in the UK. </a:t>
            </a:r>
          </a:p>
          <a:p>
            <a:endParaRPr lang="en-GB" sz="1100" b="0" dirty="0"/>
          </a:p>
          <a:p>
            <a:r>
              <a:rPr lang="en-GB" sz="1100" b="0" dirty="0"/>
              <a:t>The Scottish Cities Alliance, a unique collaboration between Scotland’s seven cities and the Scottish Government, is supporting a £60m investment to use new technologies and data to accelerate and transform the delivery of city services. </a:t>
            </a:r>
          </a:p>
          <a:p>
            <a:r>
              <a:rPr lang="en-GB" sz="1100" b="0" dirty="0"/>
              <a:t> </a:t>
            </a:r>
          </a:p>
          <a:p>
            <a:r>
              <a:rPr lang="en-GB" sz="1100" b="0" dirty="0"/>
              <a:t>This investment supports the seven Scottish cities in working collaboratively to on a number of projects, including: </a:t>
            </a:r>
          </a:p>
          <a:p>
            <a:r>
              <a:rPr lang="en-GB" sz="1100" b="0" dirty="0"/>
              <a:t> </a:t>
            </a:r>
          </a:p>
          <a:p>
            <a:pPr marL="171450" indent="-171450">
              <a:buClr>
                <a:srgbClr val="B00D23"/>
              </a:buClr>
              <a:buFont typeface="Wingdings" panose="05000000000000000000" pitchFamily="2" charset="2"/>
              <a:buChar char="§"/>
            </a:pPr>
            <a:r>
              <a:rPr lang="en-GB" sz="1100" b="0" dirty="0"/>
              <a:t>Mobile working, including the development and deployment of mobile applications enabling out of office access and updating of data from business systems, enabling operating efficiencies and enhancing service quality.</a:t>
            </a:r>
          </a:p>
          <a:p>
            <a:pPr marL="171450" indent="-171450">
              <a:buClr>
                <a:srgbClr val="B00D23"/>
              </a:buClr>
              <a:buFont typeface="Wingdings" panose="05000000000000000000" pitchFamily="2" charset="2"/>
              <a:buChar char="§"/>
            </a:pPr>
            <a:r>
              <a:rPr lang="en-GB" sz="1100" b="0" dirty="0"/>
              <a:t>Smart infrastructure projects using an ‘Internet of Things’ (IOT) approach, connecting devices to generate and improve data to aid councils and partners to reduce energy usage, improve reporting and service delivery and inform data-driven decision making.</a:t>
            </a:r>
          </a:p>
          <a:p>
            <a:pPr marL="171450" indent="-171450">
              <a:buClr>
                <a:srgbClr val="B00D23"/>
              </a:buClr>
              <a:buFont typeface="Wingdings" panose="05000000000000000000" pitchFamily="2" charset="2"/>
              <a:buChar char="§"/>
            </a:pPr>
            <a:endParaRPr lang="en-GB" sz="1100" b="0" dirty="0"/>
          </a:p>
          <a:p>
            <a:pPr>
              <a:buClr>
                <a:srgbClr val="B00D23"/>
              </a:buClr>
            </a:pPr>
            <a:r>
              <a:rPr lang="en-GB" sz="1100" b="0" dirty="0"/>
              <a:t>Click </a:t>
            </a:r>
            <a:r>
              <a:rPr lang="en-GB" sz="1100" dirty="0">
                <a:hlinkClick r:id="rId2"/>
              </a:rPr>
              <a:t>HERE</a:t>
            </a:r>
            <a:r>
              <a:rPr lang="en-GB" sz="1100" b="0" dirty="0"/>
              <a:t> for more information.</a:t>
            </a:r>
          </a:p>
          <a:p>
            <a:r>
              <a:rPr lang="en-GB" sz="1100" b="0" dirty="0"/>
              <a:t> </a:t>
            </a:r>
          </a:p>
          <a:p>
            <a:pPr>
              <a:buClr>
                <a:srgbClr val="B00D23"/>
              </a:buClr>
            </a:pPr>
            <a:endParaRPr lang="en-GB" sz="1100" b="0" dirty="0"/>
          </a:p>
        </p:txBody>
      </p:sp>
      <p:sp>
        <p:nvSpPr>
          <p:cNvPr id="4" name="Rectangle 3">
            <a:extLst>
              <a:ext uri="{FF2B5EF4-FFF2-40B4-BE49-F238E27FC236}">
                <a16:creationId xmlns:a16="http://schemas.microsoft.com/office/drawing/2014/main" id="{D36F3871-1074-4858-8BE6-0D9916A43CC6}"/>
              </a:ext>
            </a:extLst>
          </p:cNvPr>
          <p:cNvSpPr/>
          <p:nvPr/>
        </p:nvSpPr>
        <p:spPr>
          <a:xfrm>
            <a:off x="5104800" y="1342800"/>
            <a:ext cx="4320000" cy="3254737"/>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Developing infrastructure with public and private investment</a:t>
            </a:r>
          </a:p>
          <a:p>
            <a:pPr lvl="0" eaLnBrk="1" hangingPunct="1">
              <a:spcBef>
                <a:spcPts val="0"/>
              </a:spcBef>
              <a:spcAft>
                <a:spcPts val="300"/>
              </a:spcAft>
            </a:pPr>
            <a:r>
              <a:rPr lang="en-GB" sz="1100" kern="0" dirty="0">
                <a:solidFill>
                  <a:srgbClr val="1E1348"/>
                </a:solidFill>
                <a:latin typeface="Arial"/>
                <a:cs typeface="Arial"/>
              </a:rPr>
              <a:t>A new LoRaWan network, known as IoT Scotland, is currently being installed across Scotland. This will provide a very low power wireless sensor network for applications and services to collect data from devices and send that data without the need for cellular or Wi-Fi. </a:t>
            </a:r>
          </a:p>
          <a:p>
            <a:pPr lvl="0" eaLnBrk="1" hangingPunct="1">
              <a:spcBef>
                <a:spcPts val="0"/>
              </a:spcBef>
              <a:spcAft>
                <a:spcPts val="300"/>
              </a:spcAft>
            </a:pPr>
            <a:endParaRPr lang="en-GB" sz="1100" kern="0" dirty="0">
              <a:solidFill>
                <a:srgbClr val="1E1348"/>
              </a:solidFill>
              <a:latin typeface="Arial"/>
              <a:cs typeface="Arial"/>
            </a:endParaRPr>
          </a:p>
          <a:p>
            <a:pPr lvl="0" eaLnBrk="1" hangingPunct="1">
              <a:spcBef>
                <a:spcPts val="0"/>
              </a:spcBef>
              <a:spcAft>
                <a:spcPts val="300"/>
              </a:spcAft>
            </a:pPr>
            <a:r>
              <a:rPr lang="en-GB" sz="1100" kern="0" dirty="0">
                <a:solidFill>
                  <a:srgbClr val="1E1348"/>
                </a:solidFill>
                <a:latin typeface="Arial"/>
                <a:cs typeface="Arial"/>
              </a:rPr>
              <a:t>The project was funded 50/50 private/public as an R&amp;D infrastructure project and as well as offering standard commercial connectivity, it also offers prototyping and development opportunities for new and innovative applications.</a:t>
            </a:r>
          </a:p>
          <a:p>
            <a:pPr lvl="0" eaLnBrk="1" hangingPunct="1">
              <a:spcBef>
                <a:spcPts val="0"/>
              </a:spcBef>
              <a:spcAft>
                <a:spcPts val="300"/>
              </a:spcAft>
            </a:pPr>
            <a:r>
              <a:rPr lang="en-GB" sz="1100" kern="0" dirty="0">
                <a:solidFill>
                  <a:srgbClr val="1E1348"/>
                </a:solidFill>
                <a:latin typeface="Arial"/>
                <a:cs typeface="Arial"/>
              </a:rPr>
              <a:t> </a:t>
            </a:r>
          </a:p>
          <a:p>
            <a:pPr lvl="0" eaLnBrk="1" hangingPunct="1">
              <a:spcBef>
                <a:spcPts val="0"/>
              </a:spcBef>
              <a:spcAft>
                <a:spcPts val="300"/>
              </a:spcAft>
            </a:pPr>
            <a:r>
              <a:rPr lang="en-GB" sz="1100" kern="0" dirty="0">
                <a:solidFill>
                  <a:srgbClr val="1E1348"/>
                </a:solidFill>
                <a:latin typeface="Arial"/>
                <a:cs typeface="Arial"/>
              </a:rPr>
              <a:t>Early applications will include Smart Street Lighting and Social Housing monitoring for dampness, and talks are in progress with the Forestry Commission regarding applications for mountain biking activities in the Tweed Valley. </a:t>
            </a:r>
          </a:p>
        </p:txBody>
      </p:sp>
      <p:sp>
        <p:nvSpPr>
          <p:cNvPr id="7" name="Rectangle 6">
            <a:extLst>
              <a:ext uri="{FF2B5EF4-FFF2-40B4-BE49-F238E27FC236}">
                <a16:creationId xmlns:a16="http://schemas.microsoft.com/office/drawing/2014/main" id="{EDE425B7-E48F-47D6-A5E7-7068E5B0D777}"/>
              </a:ext>
            </a:extLst>
          </p:cNvPr>
          <p:cNvSpPr/>
          <p:nvPr/>
        </p:nvSpPr>
        <p:spPr>
          <a:xfrm>
            <a:off x="5241032" y="6381750"/>
            <a:ext cx="3118161" cy="338554"/>
          </a:xfrm>
          <a:prstGeom prst="rect">
            <a:avLst/>
          </a:prstGeom>
        </p:spPr>
        <p:txBody>
          <a:bodyPr wrap="none">
            <a:spAutoFit/>
          </a:bodyPr>
          <a:lstStyle/>
          <a:p>
            <a:r>
              <a:rPr lang="en-GB" sz="800" i="1" kern="0" dirty="0">
                <a:solidFill>
                  <a:srgbClr val="1E1348"/>
                </a:solidFill>
                <a:latin typeface="Arial"/>
                <a:cs typeface="Arial"/>
              </a:rPr>
              <a:t>Source: Scottish Enterprise </a:t>
            </a:r>
            <a:r>
              <a:rPr lang="en-GB" sz="800" i="1" kern="0" dirty="0">
                <a:solidFill>
                  <a:srgbClr val="1E1348"/>
                </a:solidFill>
                <a:latin typeface="Arial"/>
                <a:cs typeface="Arial"/>
                <a:hlinkClick r:id="rId3"/>
              </a:rPr>
              <a:t>https://www.scottish-enterprise.com/</a:t>
            </a:r>
            <a:endParaRPr lang="en-GB" sz="800" i="1" kern="0" dirty="0">
              <a:solidFill>
                <a:srgbClr val="1E1348"/>
              </a:solidFill>
              <a:latin typeface="Arial"/>
              <a:cs typeface="Arial"/>
            </a:endParaRPr>
          </a:p>
          <a:p>
            <a:r>
              <a:rPr lang="en-GB" sz="800" i="1" kern="0" dirty="0">
                <a:solidFill>
                  <a:srgbClr val="1E1348"/>
                </a:solidFill>
                <a:latin typeface="Arial"/>
                <a:cs typeface="Arial"/>
              </a:rPr>
              <a:t> </a:t>
            </a:r>
            <a:endParaRPr lang="en-GB" i="1" dirty="0"/>
          </a:p>
        </p:txBody>
      </p:sp>
    </p:spTree>
    <p:extLst>
      <p:ext uri="{BB962C8B-B14F-4D97-AF65-F5344CB8AC3E}">
        <p14:creationId xmlns:p14="http://schemas.microsoft.com/office/powerpoint/2010/main" val="3046413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B0B0-0B39-49D6-A24F-5A1BEF31E49A}"/>
              </a:ext>
            </a:extLst>
          </p:cNvPr>
          <p:cNvSpPr>
            <a:spLocks noGrp="1"/>
          </p:cNvSpPr>
          <p:nvPr>
            <p:ph type="title"/>
          </p:nvPr>
        </p:nvSpPr>
        <p:spPr/>
        <p:txBody>
          <a:bodyPr/>
          <a:lstStyle/>
          <a:p>
            <a:r>
              <a:rPr lang="en-GB" dirty="0"/>
              <a:t>Smart Cities in Northern Ireland</a:t>
            </a:r>
          </a:p>
        </p:txBody>
      </p:sp>
      <p:sp>
        <p:nvSpPr>
          <p:cNvPr id="3" name="Content Placeholder 2">
            <a:extLst>
              <a:ext uri="{FF2B5EF4-FFF2-40B4-BE49-F238E27FC236}">
                <a16:creationId xmlns:a16="http://schemas.microsoft.com/office/drawing/2014/main" id="{0B708DE4-5338-418F-AB46-B5CDBA8A9CCB}"/>
              </a:ext>
            </a:extLst>
          </p:cNvPr>
          <p:cNvSpPr>
            <a:spLocks noGrp="1"/>
          </p:cNvSpPr>
          <p:nvPr>
            <p:ph sz="half" idx="1"/>
          </p:nvPr>
        </p:nvSpPr>
        <p:spPr>
          <a:xfrm>
            <a:off x="535064" y="1341438"/>
            <a:ext cx="4320000" cy="4430712"/>
          </a:xfrm>
        </p:spPr>
        <p:txBody>
          <a:bodyPr/>
          <a:lstStyle/>
          <a:p>
            <a:r>
              <a:rPr lang="en-GB" dirty="0">
                <a:solidFill>
                  <a:srgbClr val="B00D23"/>
                </a:solidFill>
              </a:rPr>
              <a:t>City Deals promote collaboration </a:t>
            </a:r>
          </a:p>
          <a:p>
            <a:r>
              <a:rPr lang="en-GB" sz="1100" b="0" dirty="0"/>
              <a:t>Smart Cities are a key strand of new City Deals being rolled out across Northern Ireland in 2019. These deals will inject significant new funding into cities and are bringing together Northern Ireland  universities, businesses, local government and citizens to collaborate, innovate and experiment using cutting-edge technologies and data science. </a:t>
            </a:r>
          </a:p>
          <a:p>
            <a:endParaRPr lang="en-GB" sz="1100" b="0" dirty="0"/>
          </a:p>
          <a:p>
            <a:pPr marL="171450" indent="-171450">
              <a:buClr>
                <a:srgbClr val="B00D23"/>
              </a:buClr>
              <a:buFont typeface="Wingdings" panose="05000000000000000000" pitchFamily="2" charset="2"/>
              <a:buChar char="§"/>
            </a:pPr>
            <a:r>
              <a:rPr lang="en-GB" sz="1100" b="0" dirty="0"/>
              <a:t>In Belfast, close to £1bn is being invested with support from Central Government, the Northern Ireland Executive and local councils. Taking advantage of expertise in the city’s two universities the deal will encompass digital partnerships, 5G testbeds, smart districts, digital infrastructure and an innovators’ network.</a:t>
            </a:r>
          </a:p>
          <a:p>
            <a:pPr marL="171450" indent="-171450">
              <a:buClr>
                <a:srgbClr val="B00D23"/>
              </a:buClr>
              <a:buFont typeface="Wingdings" panose="05000000000000000000" pitchFamily="2" charset="2"/>
              <a:buChar char="§"/>
            </a:pPr>
            <a:endParaRPr lang="en-GB" sz="1100" b="0" dirty="0"/>
          </a:p>
          <a:p>
            <a:pPr marL="171450" indent="-171450">
              <a:buClr>
                <a:srgbClr val="B00D23"/>
              </a:buClr>
              <a:buFont typeface="Wingdings" panose="05000000000000000000" pitchFamily="2" charset="2"/>
              <a:buChar char="§"/>
            </a:pPr>
            <a:r>
              <a:rPr lang="en-GB" sz="1100" b="0" dirty="0"/>
              <a:t>Derry and Strabane District Council area comprises the second largest city in Northern Ireland and will receive close to £300m in investment. The stimulus package will advance the delivery of a range of smart city and digital infrastructure projects and initiatives, further positioning the City and District as a highly digitally enabled location for cutting-edge business development and expansion.</a:t>
            </a:r>
          </a:p>
        </p:txBody>
      </p:sp>
      <p:sp>
        <p:nvSpPr>
          <p:cNvPr id="4" name="Content Placeholder 3">
            <a:extLst>
              <a:ext uri="{FF2B5EF4-FFF2-40B4-BE49-F238E27FC236}">
                <a16:creationId xmlns:a16="http://schemas.microsoft.com/office/drawing/2014/main" id="{AAD048B8-70CB-472A-8B6E-1BE5C33167D0}"/>
              </a:ext>
            </a:extLst>
          </p:cNvPr>
          <p:cNvSpPr>
            <a:spLocks noGrp="1"/>
          </p:cNvSpPr>
          <p:nvPr>
            <p:ph sz="half" idx="2"/>
          </p:nvPr>
        </p:nvSpPr>
        <p:spPr/>
        <p:txBody>
          <a:bodyPr/>
          <a:lstStyle/>
          <a:p>
            <a:r>
              <a:rPr lang="en-GB" dirty="0">
                <a:solidFill>
                  <a:srgbClr val="B00D23"/>
                </a:solidFill>
              </a:rPr>
              <a:t>A comprehensive Internet of Things Network </a:t>
            </a:r>
          </a:p>
          <a:p>
            <a:r>
              <a:rPr lang="en-GB" sz="1100" b="0" dirty="0"/>
              <a:t>Northern Ireland has one of the most comprehensive IoT innovation frameworks covering approx. 95% of the geographical area of the region, ensuring a wide range of adoption in both rural and urban environments.</a:t>
            </a:r>
          </a:p>
          <a:p>
            <a:endParaRPr lang="en-GB" sz="1100" b="0" dirty="0"/>
          </a:p>
          <a:p>
            <a:r>
              <a:rPr lang="en-GB" sz="1100" b="0" dirty="0"/>
              <a:t>The Northern Ireland Internet of Things Network offers a low power, wireless, wide-area, network for development of Internet of Things devices.  This network enables businesses and researchers to develop IoT solutions that need to communicate with services across large geographic areas while using the least amount of energy possible.</a:t>
            </a:r>
          </a:p>
          <a:p>
            <a:endParaRPr lang="en-GB" sz="1100" b="0" dirty="0"/>
          </a:p>
          <a:p>
            <a:r>
              <a:rPr lang="en-GB" sz="1100" b="0" dirty="0"/>
              <a:t>Solutions have been developed across multiple industrial sectors in application areas such as tourism, telematics, agriculture, smart buildings and healthcare. The network has a future focus on focus on connected factories, smart energy and tourism projects. </a:t>
            </a:r>
          </a:p>
        </p:txBody>
      </p:sp>
      <p:sp>
        <p:nvSpPr>
          <p:cNvPr id="5" name="Rectangle 4">
            <a:extLst>
              <a:ext uri="{FF2B5EF4-FFF2-40B4-BE49-F238E27FC236}">
                <a16:creationId xmlns:a16="http://schemas.microsoft.com/office/drawing/2014/main" id="{8C442C12-3CC1-4B72-90DB-6FFE4223E123}"/>
              </a:ext>
            </a:extLst>
          </p:cNvPr>
          <p:cNvSpPr/>
          <p:nvPr/>
        </p:nvSpPr>
        <p:spPr>
          <a:xfrm>
            <a:off x="5241032" y="6381750"/>
            <a:ext cx="3168352" cy="21544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dirty="0">
                <a:ln>
                  <a:noFill/>
                </a:ln>
                <a:solidFill>
                  <a:srgbClr val="1E1348"/>
                </a:solidFill>
                <a:effectLst/>
                <a:uLnTx/>
                <a:uFillTx/>
                <a:latin typeface="Arial"/>
                <a:cs typeface="Arial"/>
              </a:rPr>
              <a:t>Source</a:t>
            </a:r>
            <a:r>
              <a:rPr lang="en-GB" sz="800" i="1" kern="0" dirty="0">
                <a:solidFill>
                  <a:srgbClr val="1E1348"/>
                </a:solidFill>
                <a:latin typeface="Arial"/>
                <a:cs typeface="Arial"/>
              </a:rPr>
              <a:t>: InvestNI </a:t>
            </a:r>
            <a:r>
              <a:rPr lang="en-GB" sz="800" i="1" kern="0" dirty="0">
                <a:solidFill>
                  <a:srgbClr val="1E1348"/>
                </a:solidFill>
                <a:latin typeface="Arial"/>
                <a:cs typeface="Arial"/>
                <a:hlinkClick r:id="rId2"/>
              </a:rPr>
              <a:t>https://www.investni.com/</a:t>
            </a:r>
            <a:endParaRPr kumimoji="0" lang="en-GB" sz="1800" b="0" i="1"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962342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1C14C9-1B2F-4667-BF34-67D300BE14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906000" cy="6857999"/>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Supporting smart city innovation</a:t>
            </a:r>
          </a:p>
        </p:txBody>
      </p:sp>
    </p:spTree>
    <p:extLst>
      <p:ext uri="{BB962C8B-B14F-4D97-AF65-F5344CB8AC3E}">
        <p14:creationId xmlns:p14="http://schemas.microsoft.com/office/powerpoint/2010/main" val="1806108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F37A-C595-447E-8B48-2086DE643DCE}"/>
              </a:ext>
            </a:extLst>
          </p:cNvPr>
          <p:cNvSpPr>
            <a:spLocks noGrp="1"/>
          </p:cNvSpPr>
          <p:nvPr>
            <p:ph type="title"/>
          </p:nvPr>
        </p:nvSpPr>
        <p:spPr/>
        <p:txBody>
          <a:bodyPr/>
          <a:lstStyle/>
          <a:p>
            <a:r>
              <a:rPr lang="en-GB" dirty="0"/>
              <a:t>Commercialising smart city innovations </a:t>
            </a:r>
          </a:p>
        </p:txBody>
      </p:sp>
      <p:sp>
        <p:nvSpPr>
          <p:cNvPr id="3" name="Content Placeholder 2">
            <a:extLst>
              <a:ext uri="{FF2B5EF4-FFF2-40B4-BE49-F238E27FC236}">
                <a16:creationId xmlns:a16="http://schemas.microsoft.com/office/drawing/2014/main" id="{63C60E5F-E855-4DE9-8E1D-1F58B5DFA83A}"/>
              </a:ext>
            </a:extLst>
          </p:cNvPr>
          <p:cNvSpPr>
            <a:spLocks noGrp="1"/>
          </p:cNvSpPr>
          <p:nvPr>
            <p:ph sz="half" idx="1"/>
          </p:nvPr>
        </p:nvSpPr>
        <p:spPr/>
        <p:txBody>
          <a:bodyPr/>
          <a:lstStyle/>
          <a:p>
            <a:r>
              <a:rPr lang="en-GB" dirty="0">
                <a:solidFill>
                  <a:srgbClr val="B00D23"/>
                </a:solidFill>
              </a:rPr>
              <a:t>Accessing support for smart city innovation</a:t>
            </a:r>
          </a:p>
          <a:p>
            <a:r>
              <a:rPr lang="en-GB" sz="1100" b="0" dirty="0"/>
              <a:t>The key to success in the smart city environment is to collaborate with firms outside traditional industry boundaries and work with cities and local governments to understand specific city contexts. The UK provides support and funding to help companies collaborate and innovate to develop the products and services of the future.</a:t>
            </a:r>
          </a:p>
          <a:p>
            <a:endParaRPr lang="en-GB" sz="1100" b="0" dirty="0"/>
          </a:p>
          <a:p>
            <a:r>
              <a:rPr lang="en-GB" dirty="0">
                <a:solidFill>
                  <a:srgbClr val="B00D23"/>
                </a:solidFill>
              </a:rPr>
              <a:t>Future Cities Catapult</a:t>
            </a:r>
          </a:p>
          <a:p>
            <a:r>
              <a:rPr lang="en-GB" sz="1100" b="0" dirty="0"/>
              <a:t>The Future Cities Catapult collaborates with and matches up industry, cities, government, and academia to help develop products and services for cities. Services include:</a:t>
            </a:r>
          </a:p>
          <a:p>
            <a:endParaRPr lang="en-GB" sz="1100" b="0" dirty="0"/>
          </a:p>
          <a:p>
            <a:pPr marL="171450" indent="-171450">
              <a:buClr>
                <a:srgbClr val="B00D23"/>
              </a:buClr>
              <a:buFont typeface="Wingdings" panose="05000000000000000000" pitchFamily="2" charset="2"/>
              <a:buChar char="§"/>
            </a:pPr>
            <a:r>
              <a:rPr lang="en-GB" sz="1100" b="0" dirty="0"/>
              <a:t>Knowledge sharing through face-to-face networking and through online platforms.</a:t>
            </a:r>
          </a:p>
          <a:p>
            <a:pPr marL="171450" indent="-171450">
              <a:buClr>
                <a:srgbClr val="B00D23"/>
              </a:buClr>
              <a:buFont typeface="Wingdings" panose="05000000000000000000" pitchFamily="2" charset="2"/>
              <a:buChar char="§"/>
            </a:pPr>
            <a:r>
              <a:rPr lang="en-GB" sz="1100" b="0" dirty="0"/>
              <a:t>Helping to implement real-world testing and implementation of ideas.</a:t>
            </a:r>
          </a:p>
          <a:p>
            <a:pPr marL="171450" indent="-171450">
              <a:buClr>
                <a:srgbClr val="B00D23"/>
              </a:buClr>
              <a:buFont typeface="Wingdings" panose="05000000000000000000" pitchFamily="2" charset="2"/>
              <a:buChar char="§"/>
            </a:pPr>
            <a:r>
              <a:rPr lang="en-GB" sz="1100" b="0" dirty="0"/>
              <a:t>Running hands-on design events such as Urban Hackathon.</a:t>
            </a:r>
          </a:p>
          <a:p>
            <a:pPr marL="171450" indent="-171450">
              <a:buClr>
                <a:srgbClr val="B00D23"/>
              </a:buClr>
              <a:buFont typeface="Wingdings" panose="05000000000000000000" pitchFamily="2" charset="2"/>
              <a:buChar char="§"/>
            </a:pPr>
            <a:r>
              <a:rPr lang="en-GB" sz="1100" b="0" dirty="0"/>
              <a:t>Helping companies develop strategies for market entry.</a:t>
            </a:r>
          </a:p>
          <a:p>
            <a:endParaRPr lang="en-GB" sz="1100" b="0" dirty="0"/>
          </a:p>
          <a:p>
            <a:r>
              <a:rPr lang="en-GB" sz="1100" b="0" dirty="0"/>
              <a:t>The Future Cities Catapult has prioritised three high-impact areas for in-depth support. These are:</a:t>
            </a:r>
          </a:p>
          <a:p>
            <a:pPr marL="171450" indent="-171450">
              <a:buClr>
                <a:srgbClr val="B00D23"/>
              </a:buClr>
              <a:buFont typeface="Wingdings" panose="05000000000000000000" pitchFamily="2" charset="2"/>
              <a:buChar char="§"/>
            </a:pPr>
            <a:r>
              <a:rPr lang="en-GB" sz="1100" b="0" dirty="0"/>
              <a:t>Digitising Planning and Standards</a:t>
            </a:r>
          </a:p>
          <a:p>
            <a:pPr marL="171450" indent="-171450">
              <a:buClr>
                <a:srgbClr val="B00D23"/>
              </a:buClr>
              <a:buFont typeface="Wingdings" panose="05000000000000000000" pitchFamily="2" charset="2"/>
              <a:buChar char="§"/>
            </a:pPr>
            <a:r>
              <a:rPr lang="en-GB" sz="1100" b="0" dirty="0"/>
              <a:t>Housing and Construction</a:t>
            </a:r>
          </a:p>
          <a:p>
            <a:pPr marL="171450" indent="-171450">
              <a:buClr>
                <a:srgbClr val="B00D23"/>
              </a:buClr>
              <a:buFont typeface="Wingdings" panose="05000000000000000000" pitchFamily="2" charset="2"/>
              <a:buChar char="§"/>
            </a:pPr>
            <a:r>
              <a:rPr lang="en-GB" sz="1100" b="0" dirty="0"/>
              <a:t>Urban Mobility</a:t>
            </a:r>
          </a:p>
          <a:p>
            <a:endParaRPr lang="en-GB" sz="1100" b="0" dirty="0"/>
          </a:p>
        </p:txBody>
      </p:sp>
      <p:sp>
        <p:nvSpPr>
          <p:cNvPr id="4" name="Content Placeholder 3">
            <a:extLst>
              <a:ext uri="{FF2B5EF4-FFF2-40B4-BE49-F238E27FC236}">
                <a16:creationId xmlns:a16="http://schemas.microsoft.com/office/drawing/2014/main" id="{6AB982A2-5BD9-4435-ACFB-5E6C048A0984}"/>
              </a:ext>
            </a:extLst>
          </p:cNvPr>
          <p:cNvSpPr>
            <a:spLocks noGrp="1"/>
          </p:cNvSpPr>
          <p:nvPr>
            <p:ph sz="half" idx="2"/>
          </p:nvPr>
        </p:nvSpPr>
        <p:spPr>
          <a:xfrm>
            <a:off x="5104800" y="1341438"/>
            <a:ext cx="4320000" cy="4430712"/>
          </a:xfrm>
        </p:spPr>
        <p:txBody>
          <a:bodyPr/>
          <a:lstStyle/>
          <a:p>
            <a:r>
              <a:rPr lang="en-GB" dirty="0">
                <a:solidFill>
                  <a:srgbClr val="B00D23"/>
                </a:solidFill>
              </a:rPr>
              <a:t>Providing access to smart mobility data</a:t>
            </a:r>
          </a:p>
          <a:p>
            <a:r>
              <a:rPr lang="en-GB" sz="1100" b="0" dirty="0">
                <a:solidFill>
                  <a:srgbClr val="1E1348"/>
                </a:solidFill>
              </a:rPr>
              <a:t>Data is essential to realise the vision of a future transport system that meets expectations and exploits the capabilities of the internet age. The </a:t>
            </a:r>
            <a:r>
              <a:rPr lang="en-GB" sz="1100" dirty="0">
                <a:solidFill>
                  <a:srgbClr val="1E1348"/>
                </a:solidFill>
              </a:rPr>
              <a:t>Transport Systems Catapult’s IM Data Hub </a:t>
            </a:r>
            <a:r>
              <a:rPr lang="en-GB" sz="1100" b="0" dirty="0">
                <a:solidFill>
                  <a:srgbClr val="1E1348"/>
                </a:solidFill>
              </a:rPr>
              <a:t>(IMDH) aims to address these issues head on, through an innovative IT platform and facilities that include data, storage, analytics and security.</a:t>
            </a:r>
          </a:p>
          <a:p>
            <a:endParaRPr lang="en-GB" sz="1100" b="0" dirty="0">
              <a:solidFill>
                <a:srgbClr val="1E1348"/>
              </a:solidFill>
            </a:endParaRPr>
          </a:p>
          <a:p>
            <a:r>
              <a:rPr lang="en-GB" sz="1100" b="0" dirty="0">
                <a:solidFill>
                  <a:srgbClr val="1E1348"/>
                </a:solidFill>
              </a:rPr>
              <a:t>The Data Hub can help support your business by providing:</a:t>
            </a:r>
          </a:p>
          <a:p>
            <a:pPr marL="228600" indent="-228600">
              <a:buClr>
                <a:srgbClr val="B00D23"/>
              </a:buClr>
              <a:buFont typeface="Wingdings" panose="05000000000000000000" pitchFamily="2" charset="2"/>
              <a:buChar char="§"/>
            </a:pPr>
            <a:r>
              <a:rPr lang="en-GB" sz="1100" b="0" dirty="0">
                <a:solidFill>
                  <a:srgbClr val="1E1348"/>
                </a:solidFill>
              </a:rPr>
              <a:t>A secure platform to make your data accessible, supported by robust legal processes to ensure privacy and commercial confidentiality.</a:t>
            </a:r>
          </a:p>
          <a:p>
            <a:pPr marL="228600" indent="-228600">
              <a:buClr>
                <a:srgbClr val="B00D23"/>
              </a:buClr>
              <a:buFont typeface="Wingdings" panose="05000000000000000000" pitchFamily="2" charset="2"/>
              <a:buChar char="§"/>
            </a:pPr>
            <a:r>
              <a:rPr lang="en-GB" sz="1100" b="0" dirty="0">
                <a:solidFill>
                  <a:srgbClr val="1E1348"/>
                </a:solidFill>
              </a:rPr>
              <a:t>Access to existing data up to proof of concept stage, and where use case is authorised, to prototype stage.</a:t>
            </a:r>
          </a:p>
          <a:p>
            <a:pPr marL="228600" indent="-228600">
              <a:buClr>
                <a:srgbClr val="B00D23"/>
              </a:buClr>
              <a:buFont typeface="Wingdings" panose="05000000000000000000" pitchFamily="2" charset="2"/>
              <a:buChar char="§"/>
            </a:pPr>
            <a:r>
              <a:rPr lang="en-GB" sz="1100" b="0" dirty="0">
                <a:solidFill>
                  <a:srgbClr val="1E1348"/>
                </a:solidFill>
              </a:rPr>
              <a:t>Collaboration opportunities with academic partners and research organisations.</a:t>
            </a:r>
          </a:p>
          <a:p>
            <a:pPr marL="228600" indent="-228600">
              <a:buClr>
                <a:srgbClr val="B00D23"/>
              </a:buClr>
              <a:buFont typeface="Wingdings" panose="05000000000000000000" pitchFamily="2" charset="2"/>
              <a:buChar char="§"/>
            </a:pPr>
            <a:r>
              <a:rPr lang="en-GB" sz="1100" b="0" dirty="0">
                <a:solidFill>
                  <a:srgbClr val="1E1348"/>
                </a:solidFill>
              </a:rPr>
              <a:t>Expert engineers who can help run analytics to provide detailed outcomes and changes in scenario building to help develop transport solutions.</a:t>
            </a:r>
          </a:p>
          <a:p>
            <a:pPr marL="228600" indent="-228600">
              <a:buClr>
                <a:srgbClr val="B00D23"/>
              </a:buClr>
              <a:buFont typeface="Wingdings" panose="05000000000000000000" pitchFamily="2" charset="2"/>
              <a:buChar char="§"/>
            </a:pPr>
            <a:endParaRPr lang="en-GB" sz="1100" b="0" dirty="0">
              <a:solidFill>
                <a:srgbClr val="1E1348"/>
              </a:solidFill>
            </a:endParaRPr>
          </a:p>
          <a:p>
            <a:pPr>
              <a:buClr>
                <a:srgbClr val="B00D23"/>
              </a:buClr>
            </a:pPr>
            <a:r>
              <a:rPr lang="en-GB" sz="1100" b="0" dirty="0">
                <a:solidFill>
                  <a:srgbClr val="1E1348"/>
                </a:solidFill>
              </a:rPr>
              <a:t>More information on the IM Data Hub is available </a:t>
            </a:r>
            <a:r>
              <a:rPr lang="en-GB" sz="1100" dirty="0">
                <a:solidFill>
                  <a:srgbClr val="1E1348"/>
                </a:solidFill>
                <a:hlinkClick r:id="rId2"/>
              </a:rPr>
              <a:t>here</a:t>
            </a:r>
            <a:r>
              <a:rPr lang="en-GB" sz="1100" b="0" dirty="0">
                <a:solidFill>
                  <a:srgbClr val="1E1348"/>
                </a:solidFill>
              </a:rPr>
              <a:t>.</a:t>
            </a:r>
          </a:p>
          <a:p>
            <a:pPr marL="228600" indent="-228600">
              <a:buClr>
                <a:srgbClr val="B00D23"/>
              </a:buClr>
              <a:buFont typeface="Wingdings" panose="05000000000000000000" pitchFamily="2" charset="2"/>
              <a:buChar char="§"/>
            </a:pPr>
            <a:endParaRPr lang="en-GB" sz="1100" b="0" dirty="0">
              <a:solidFill>
                <a:srgbClr val="1E1348"/>
              </a:solidFill>
            </a:endParaRPr>
          </a:p>
          <a:p>
            <a:endParaRPr lang="en-GB" sz="1100" b="0" dirty="0">
              <a:solidFill>
                <a:srgbClr val="1E1348"/>
              </a:solidFill>
            </a:endParaRPr>
          </a:p>
        </p:txBody>
      </p:sp>
      <p:sp>
        <p:nvSpPr>
          <p:cNvPr id="6" name="Rectangle 5">
            <a:extLst>
              <a:ext uri="{FF2B5EF4-FFF2-40B4-BE49-F238E27FC236}">
                <a16:creationId xmlns:a16="http://schemas.microsoft.com/office/drawing/2014/main" id="{62024D54-C293-458A-8F3D-07FC44A63ABB}"/>
              </a:ext>
            </a:extLst>
          </p:cNvPr>
          <p:cNvSpPr/>
          <p:nvPr/>
        </p:nvSpPr>
        <p:spPr>
          <a:xfrm>
            <a:off x="1475373" y="6116638"/>
            <a:ext cx="7014053" cy="430887"/>
          </a:xfrm>
          <a:prstGeom prst="rect">
            <a:avLst/>
          </a:prstGeom>
          <a:solidFill>
            <a:srgbClr val="DFD5C5"/>
          </a:solidFill>
        </p:spPr>
        <p:txBody>
          <a:bodyPr wrap="square">
            <a:spAutoFit/>
          </a:bodyPr>
          <a:lstStyle/>
          <a:p>
            <a:pPr algn="ctr">
              <a:buClr>
                <a:srgbClr val="B00D23"/>
              </a:buClr>
            </a:pPr>
            <a:r>
              <a:rPr lang="en-GB" sz="1100" b="1" dirty="0"/>
              <a:t>In April 2019 the Future Cities Catapult merged with the Transport Systems Catapult to reflect the relevance of future mobility to the smart cities agenda.</a:t>
            </a:r>
          </a:p>
        </p:txBody>
      </p:sp>
    </p:spTree>
    <p:extLst>
      <p:ext uri="{BB962C8B-B14F-4D97-AF65-F5344CB8AC3E}">
        <p14:creationId xmlns:p14="http://schemas.microsoft.com/office/powerpoint/2010/main" val="2863250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F8FF-7503-415B-AB39-37BD86879A64}"/>
              </a:ext>
            </a:extLst>
          </p:cNvPr>
          <p:cNvSpPr>
            <a:spLocks noGrp="1"/>
          </p:cNvSpPr>
          <p:nvPr>
            <p:ph type="title"/>
          </p:nvPr>
        </p:nvSpPr>
        <p:spPr/>
        <p:txBody>
          <a:bodyPr/>
          <a:lstStyle/>
          <a:p>
            <a:r>
              <a:rPr lang="en-GB" dirty="0"/>
              <a:t>Accessing funding for smart city innovation</a:t>
            </a:r>
          </a:p>
        </p:txBody>
      </p:sp>
      <p:sp>
        <p:nvSpPr>
          <p:cNvPr id="3" name="Content Placeholder 2">
            <a:extLst>
              <a:ext uri="{FF2B5EF4-FFF2-40B4-BE49-F238E27FC236}">
                <a16:creationId xmlns:a16="http://schemas.microsoft.com/office/drawing/2014/main" id="{47494FDE-B7F1-4195-BE96-18EEA5E42663}"/>
              </a:ext>
            </a:extLst>
          </p:cNvPr>
          <p:cNvSpPr>
            <a:spLocks noGrp="1"/>
          </p:cNvSpPr>
          <p:nvPr>
            <p:ph sz="half" idx="1"/>
          </p:nvPr>
        </p:nvSpPr>
        <p:spPr/>
        <p:txBody>
          <a:bodyPr/>
          <a:lstStyle/>
          <a:p>
            <a:pPr lvl="0"/>
            <a:r>
              <a:rPr lang="en-GB" dirty="0">
                <a:solidFill>
                  <a:srgbClr val="B00D23"/>
                </a:solidFill>
              </a:rPr>
              <a:t>InnovateUK</a:t>
            </a:r>
          </a:p>
          <a:p>
            <a:pPr lvl="0"/>
            <a:r>
              <a:rPr lang="en-GB" sz="1100" b="0" dirty="0">
                <a:solidFill>
                  <a:srgbClr val="1E1348"/>
                </a:solidFill>
              </a:rPr>
              <a:t>Innovate UK is part of UK Research and Innovation, a non-departmental public body funded by a grant-in-aid from the UK government. They connect businesses to the partners, customers and investors that can help them turn ideas into commercially successful products and services and business growth.</a:t>
            </a:r>
          </a:p>
          <a:p>
            <a:pPr lvl="0"/>
            <a:endParaRPr lang="en-GB" sz="1100" b="0" dirty="0">
              <a:solidFill>
                <a:srgbClr val="1E1348"/>
              </a:solidFill>
            </a:endParaRPr>
          </a:p>
          <a:p>
            <a:pPr lvl="0"/>
            <a:r>
              <a:rPr lang="en-GB" sz="1100" b="0" dirty="0">
                <a:solidFill>
                  <a:srgbClr val="1E1348"/>
                </a:solidFill>
              </a:rPr>
              <a:t>InnovateUK provide funding for business and research collaborations that accelerate innovation and drive business investment into research and development. Support is available across all economic sectors, value chains and UK regions.</a:t>
            </a:r>
          </a:p>
          <a:p>
            <a:pPr lvl="0"/>
            <a:endParaRPr lang="en-GB" sz="1100" b="0" dirty="0">
              <a:solidFill>
                <a:srgbClr val="1E1348"/>
              </a:solidFill>
            </a:endParaRPr>
          </a:p>
          <a:p>
            <a:pPr lvl="0"/>
            <a:r>
              <a:rPr lang="en-GB" sz="1100" dirty="0">
                <a:solidFill>
                  <a:srgbClr val="1E1348"/>
                </a:solidFill>
              </a:rPr>
              <a:t>Recent funding for smart cities related topics </a:t>
            </a:r>
            <a:r>
              <a:rPr lang="en-GB" sz="1100" b="0" dirty="0">
                <a:solidFill>
                  <a:srgbClr val="1E1348"/>
                </a:solidFill>
              </a:rPr>
              <a:t>has included: the cyber security challenges in the Internet of Things; innovative 5G infrastructure technologies; low carbon technologies; connected and autonomous vehicles; and sustainable urbanisation. </a:t>
            </a:r>
          </a:p>
          <a:p>
            <a:pPr lvl="0"/>
            <a:endParaRPr lang="en-GB" dirty="0">
              <a:solidFill>
                <a:srgbClr val="1E1348"/>
              </a:solidFill>
            </a:endParaRPr>
          </a:p>
          <a:p>
            <a:pPr lvl="0"/>
            <a:r>
              <a:rPr lang="en-GB" sz="1100" b="0" dirty="0">
                <a:solidFill>
                  <a:srgbClr val="1E1348"/>
                </a:solidFill>
              </a:rPr>
              <a:t>Funding opportunities are constantly evolving and the latest information can be accessed at the link below:</a:t>
            </a:r>
            <a:endParaRPr lang="en-GB" dirty="0">
              <a:solidFill>
                <a:srgbClr val="1E1348"/>
              </a:solidFill>
            </a:endParaRPr>
          </a:p>
          <a:p>
            <a:pPr lvl="0"/>
            <a:r>
              <a:rPr lang="en-GB" sz="1100" b="0" dirty="0">
                <a:solidFill>
                  <a:srgbClr val="1E1348"/>
                </a:solidFill>
                <a:hlinkClick r:id="rId2"/>
              </a:rPr>
              <a:t>https://apply-for-innovation-funding.service.gov.uk/competition/search</a:t>
            </a:r>
            <a:endParaRPr lang="en-GB" sz="1100" b="0" dirty="0">
              <a:solidFill>
                <a:srgbClr val="1E1348"/>
              </a:solidFill>
            </a:endParaRPr>
          </a:p>
          <a:p>
            <a:endParaRPr lang="en-GB" dirty="0"/>
          </a:p>
        </p:txBody>
      </p:sp>
      <p:pic>
        <p:nvPicPr>
          <p:cNvPr id="7" name="Content Placeholder 6">
            <a:extLst>
              <a:ext uri="{FF2B5EF4-FFF2-40B4-BE49-F238E27FC236}">
                <a16:creationId xmlns:a16="http://schemas.microsoft.com/office/drawing/2014/main" id="{1FF7A327-1923-42CB-9723-F1B91E6E91BC}"/>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5529064" y="1412775"/>
            <a:ext cx="3866936" cy="2577957"/>
          </a:xfrm>
        </p:spPr>
      </p:pic>
    </p:spTree>
    <p:extLst>
      <p:ext uri="{BB962C8B-B14F-4D97-AF65-F5344CB8AC3E}">
        <p14:creationId xmlns:p14="http://schemas.microsoft.com/office/powerpoint/2010/main" val="1399852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B6CAB09-7FCE-4596-8573-80A90C8D8E25}"/>
              </a:ext>
            </a:extLst>
          </p:cNvPr>
          <p:cNvSpPr txBox="1"/>
          <p:nvPr/>
        </p:nvSpPr>
        <p:spPr>
          <a:xfrm>
            <a:off x="6249144" y="1773824"/>
            <a:ext cx="2808312" cy="2877711"/>
          </a:xfrm>
          <a:prstGeom prst="rect">
            <a:avLst/>
          </a:prstGeom>
          <a:noFill/>
        </p:spPr>
        <p:txBody>
          <a:bodyPr wrap="square" rtlCol="0">
            <a:spAutoFit/>
          </a:bodyPr>
          <a:lstStyle/>
          <a:p>
            <a:r>
              <a:rPr lang="en-GB" dirty="0"/>
              <a:t>       </a:t>
            </a:r>
            <a:r>
              <a:rPr lang="en-GB" sz="1400" b="1" dirty="0">
                <a:solidFill>
                  <a:srgbClr val="B00D23"/>
                </a:solidFill>
              </a:rPr>
              <a:t>Digital</a:t>
            </a:r>
          </a:p>
          <a:p>
            <a:endParaRPr lang="en-GB" sz="1400" b="1" dirty="0">
              <a:solidFill>
                <a:srgbClr val="B00D23"/>
              </a:solidFill>
            </a:endParaRPr>
          </a:p>
          <a:p>
            <a:r>
              <a:rPr lang="en-GB" sz="1400" b="1" dirty="0">
                <a:solidFill>
                  <a:srgbClr val="B00D23"/>
                </a:solidFill>
              </a:rPr>
              <a:t>£70m</a:t>
            </a:r>
          </a:p>
          <a:p>
            <a:r>
              <a:rPr lang="en-GB" sz="1100" dirty="0">
                <a:solidFill>
                  <a:srgbClr val="1E1348"/>
                </a:solidFill>
              </a:rPr>
              <a:t>Around £70m will be available through the </a:t>
            </a:r>
            <a:r>
              <a:rPr lang="en-GB" sz="1100" dirty="0">
                <a:solidFill>
                  <a:srgbClr val="1E1348"/>
                </a:solidFill>
                <a:hlinkClick r:id="rId2"/>
              </a:rPr>
              <a:t>Industrial Strategy Challenge fund </a:t>
            </a:r>
            <a:r>
              <a:rPr lang="en-GB" sz="1100" dirty="0">
                <a:solidFill>
                  <a:srgbClr val="1E1348"/>
                </a:solidFill>
              </a:rPr>
              <a:t>to support R&amp;D on hardware to ‘design out’ many forms of cyber threats by ‘designing in’ security and protection-technology solutions in hardware and chip designs.</a:t>
            </a:r>
          </a:p>
          <a:p>
            <a:endParaRPr lang="en-GB" sz="1100" dirty="0">
              <a:solidFill>
                <a:srgbClr val="1E1348"/>
              </a:solidFill>
            </a:endParaRPr>
          </a:p>
          <a:p>
            <a:r>
              <a:rPr lang="en-GB" sz="1400" b="1" dirty="0">
                <a:solidFill>
                  <a:srgbClr val="B00D23"/>
                </a:solidFill>
              </a:rPr>
              <a:t>£30m</a:t>
            </a:r>
          </a:p>
          <a:p>
            <a:r>
              <a:rPr lang="en-GB" sz="1100" kern="0" dirty="0">
                <a:solidFill>
                  <a:srgbClr val="1E1348"/>
                </a:solidFill>
                <a:latin typeface="Arial"/>
                <a:cs typeface="Arial"/>
              </a:rPr>
              <a:t>To ensure smart internet-connected devices are secure, £30.6m will be provided by UK Research and Innovation through the </a:t>
            </a:r>
            <a:r>
              <a:rPr lang="en-GB" sz="1100" kern="0" dirty="0">
                <a:solidFill>
                  <a:srgbClr val="1E1348"/>
                </a:solidFill>
                <a:latin typeface="Arial"/>
                <a:cs typeface="Arial"/>
                <a:hlinkClick r:id="rId3"/>
              </a:rPr>
              <a:t>Strategic Priorities Fund</a:t>
            </a:r>
            <a:r>
              <a:rPr lang="en-GB" sz="1100" kern="0" dirty="0">
                <a:solidFill>
                  <a:srgbClr val="1E1348"/>
                </a:solidFill>
                <a:latin typeface="Arial"/>
                <a:cs typeface="Arial"/>
              </a:rPr>
              <a:t>.</a:t>
            </a:r>
            <a:endParaRPr lang="en-GB" sz="1400" b="1" dirty="0">
              <a:solidFill>
                <a:srgbClr val="B00D23"/>
              </a:solidFill>
            </a:endParaRPr>
          </a:p>
        </p:txBody>
      </p:sp>
      <p:sp>
        <p:nvSpPr>
          <p:cNvPr id="2" name="Title 1">
            <a:extLst>
              <a:ext uri="{FF2B5EF4-FFF2-40B4-BE49-F238E27FC236}">
                <a16:creationId xmlns:a16="http://schemas.microsoft.com/office/drawing/2014/main" id="{F5D347A8-8B50-4941-B859-64A852523A14}"/>
              </a:ext>
            </a:extLst>
          </p:cNvPr>
          <p:cNvSpPr>
            <a:spLocks noGrp="1"/>
          </p:cNvSpPr>
          <p:nvPr>
            <p:ph type="title"/>
          </p:nvPr>
        </p:nvSpPr>
        <p:spPr/>
        <p:txBody>
          <a:bodyPr/>
          <a:lstStyle/>
          <a:p>
            <a:r>
              <a:rPr lang="en-GB" dirty="0">
                <a:solidFill>
                  <a:srgbClr val="1E1348"/>
                </a:solidFill>
              </a:rPr>
              <a:t>Other available Funding</a:t>
            </a:r>
            <a:endParaRPr lang="en-GB" dirty="0"/>
          </a:p>
        </p:txBody>
      </p:sp>
      <p:sp>
        <p:nvSpPr>
          <p:cNvPr id="6" name="Rectangle 5">
            <a:extLst>
              <a:ext uri="{FF2B5EF4-FFF2-40B4-BE49-F238E27FC236}">
                <a16:creationId xmlns:a16="http://schemas.microsoft.com/office/drawing/2014/main" id="{917D67ED-CD78-4B4C-8E7F-38D8AC934FE1}"/>
              </a:ext>
            </a:extLst>
          </p:cNvPr>
          <p:cNvSpPr/>
          <p:nvPr/>
        </p:nvSpPr>
        <p:spPr>
          <a:xfrm>
            <a:off x="488504" y="1196752"/>
            <a:ext cx="8907496" cy="430887"/>
          </a:xfrm>
          <a:prstGeom prst="rect">
            <a:avLst/>
          </a:prstGeom>
          <a:solidFill>
            <a:srgbClr val="DFD5C5"/>
          </a:solidFill>
        </p:spPr>
        <p:txBody>
          <a:bodyPr wrap="square">
            <a:spAutoFit/>
          </a:bodyPr>
          <a:lstStyle/>
          <a:p>
            <a:pPr lvl="0" eaLnBrk="1" hangingPunct="1">
              <a:spcBef>
                <a:spcPts val="0"/>
              </a:spcBef>
              <a:spcAft>
                <a:spcPts val="300"/>
              </a:spcAft>
            </a:pPr>
            <a:r>
              <a:rPr lang="en-GB" sz="1100" b="1" kern="0" dirty="0">
                <a:solidFill>
                  <a:srgbClr val="1E1348"/>
                </a:solidFill>
                <a:latin typeface="Arial"/>
                <a:cs typeface="Arial"/>
              </a:rPr>
              <a:t>Given the breadth of the smart city ecosystem it is also possible to access funding in sectors related to smart cities developments. Opportunities include:</a:t>
            </a:r>
          </a:p>
        </p:txBody>
      </p:sp>
      <p:sp>
        <p:nvSpPr>
          <p:cNvPr id="7" name="TextBox 6">
            <a:extLst>
              <a:ext uri="{FF2B5EF4-FFF2-40B4-BE49-F238E27FC236}">
                <a16:creationId xmlns:a16="http://schemas.microsoft.com/office/drawing/2014/main" id="{14C62463-AE85-40EF-9398-3561EB8C6904}"/>
              </a:ext>
            </a:extLst>
          </p:cNvPr>
          <p:cNvSpPr txBox="1"/>
          <p:nvPr/>
        </p:nvSpPr>
        <p:spPr>
          <a:xfrm>
            <a:off x="488504" y="1772816"/>
            <a:ext cx="2808312" cy="4616648"/>
          </a:xfrm>
          <a:prstGeom prst="rect">
            <a:avLst/>
          </a:prstGeom>
          <a:noFill/>
        </p:spPr>
        <p:txBody>
          <a:bodyPr wrap="square" rtlCol="0">
            <a:spAutoFit/>
          </a:bodyPr>
          <a:lstStyle/>
          <a:p>
            <a:r>
              <a:rPr lang="en-GB" dirty="0"/>
              <a:t>       </a:t>
            </a:r>
            <a:r>
              <a:rPr lang="en-GB" sz="1400" b="1" dirty="0">
                <a:solidFill>
                  <a:srgbClr val="B00D23"/>
                </a:solidFill>
              </a:rPr>
              <a:t>Transport</a:t>
            </a:r>
          </a:p>
          <a:p>
            <a:endParaRPr lang="en-GB" sz="1400" b="1" dirty="0">
              <a:solidFill>
                <a:srgbClr val="B00D23"/>
              </a:solidFill>
            </a:endParaRPr>
          </a:p>
          <a:p>
            <a:r>
              <a:rPr lang="en-GB" sz="1400" b="1" dirty="0">
                <a:solidFill>
                  <a:srgbClr val="B00D23"/>
                </a:solidFill>
              </a:rPr>
              <a:t>£1.7bn</a:t>
            </a:r>
          </a:p>
          <a:p>
            <a:r>
              <a:rPr lang="en-GB" sz="1100" dirty="0"/>
              <a:t>In 2017 the Government announced the creation of a £1.7bn </a:t>
            </a:r>
            <a:r>
              <a:rPr lang="en-GB" sz="1100" dirty="0">
                <a:hlinkClick r:id="rId4"/>
              </a:rPr>
              <a:t>Transforming Cities Fund</a:t>
            </a:r>
            <a:r>
              <a:rPr lang="en-GB" sz="1100" dirty="0"/>
              <a:t> focused on making it quicker and easier for people to get around in cities.</a:t>
            </a:r>
          </a:p>
          <a:p>
            <a:r>
              <a:rPr lang="en-GB" sz="1100" dirty="0"/>
              <a:t>An example of the funding available includes a 2019 Future Mobility Zones Fund to support local leaders and industry to trial new mobility services, modes and models through the creation of up to 4 future mobility zones. </a:t>
            </a:r>
          </a:p>
          <a:p>
            <a:endParaRPr lang="en-GB" sz="1100" dirty="0"/>
          </a:p>
          <a:p>
            <a:r>
              <a:rPr lang="en-GB" sz="1400" b="1" dirty="0">
                <a:solidFill>
                  <a:srgbClr val="B00D23"/>
                </a:solidFill>
              </a:rPr>
              <a:t>£500m</a:t>
            </a:r>
          </a:p>
          <a:p>
            <a:r>
              <a:rPr lang="en-GB" sz="1100" dirty="0"/>
              <a:t>Funding from government through the </a:t>
            </a:r>
            <a:r>
              <a:rPr lang="en-GB" sz="1100" dirty="0">
                <a:hlinkClick r:id="rId5"/>
              </a:rPr>
              <a:t>Centre for Connected and Autonomous Vehicles </a:t>
            </a:r>
            <a:r>
              <a:rPr lang="en-GB" sz="1100" dirty="0"/>
              <a:t>and industry to develop and test CAV technologies.</a:t>
            </a:r>
          </a:p>
          <a:p>
            <a:endParaRPr lang="en-GB" sz="1100" dirty="0"/>
          </a:p>
          <a:p>
            <a:endParaRPr lang="en-GB" sz="1100" dirty="0"/>
          </a:p>
          <a:p>
            <a:endParaRPr lang="en-GB" sz="1100" dirty="0"/>
          </a:p>
          <a:p>
            <a:endParaRPr lang="en-GB" dirty="0"/>
          </a:p>
          <a:p>
            <a:endParaRPr lang="en-GB" dirty="0"/>
          </a:p>
        </p:txBody>
      </p:sp>
      <p:pic>
        <p:nvPicPr>
          <p:cNvPr id="9" name="Graphic 8" descr="Train">
            <a:extLst>
              <a:ext uri="{FF2B5EF4-FFF2-40B4-BE49-F238E27FC236}">
                <a16:creationId xmlns:a16="http://schemas.microsoft.com/office/drawing/2014/main" id="{A636C6E0-77F3-4B52-8B93-27AE91443B7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8801" y="1756535"/>
            <a:ext cx="462192" cy="416668"/>
          </a:xfrm>
          <a:prstGeom prst="rect">
            <a:avLst/>
          </a:prstGeom>
        </p:spPr>
      </p:pic>
      <p:sp>
        <p:nvSpPr>
          <p:cNvPr id="10" name="TextBox 9">
            <a:extLst>
              <a:ext uri="{FF2B5EF4-FFF2-40B4-BE49-F238E27FC236}">
                <a16:creationId xmlns:a16="http://schemas.microsoft.com/office/drawing/2014/main" id="{11077A67-AA9D-4874-A4F9-02E7A55C7488}"/>
              </a:ext>
            </a:extLst>
          </p:cNvPr>
          <p:cNvSpPr txBox="1"/>
          <p:nvPr/>
        </p:nvSpPr>
        <p:spPr>
          <a:xfrm>
            <a:off x="3331133" y="1756535"/>
            <a:ext cx="2808312" cy="4278094"/>
          </a:xfrm>
          <a:prstGeom prst="rect">
            <a:avLst/>
          </a:prstGeom>
          <a:noFill/>
        </p:spPr>
        <p:txBody>
          <a:bodyPr wrap="square" rtlCol="0">
            <a:spAutoFit/>
          </a:bodyPr>
          <a:lstStyle/>
          <a:p>
            <a:r>
              <a:rPr lang="en-GB" dirty="0"/>
              <a:t>       </a:t>
            </a:r>
            <a:r>
              <a:rPr lang="en-GB" sz="1400" b="1" dirty="0">
                <a:solidFill>
                  <a:srgbClr val="B00D23"/>
                </a:solidFill>
              </a:rPr>
              <a:t>Energy</a:t>
            </a:r>
          </a:p>
          <a:p>
            <a:endParaRPr lang="en-GB" sz="1400" b="1" dirty="0">
              <a:solidFill>
                <a:srgbClr val="B00D23"/>
              </a:solidFill>
            </a:endParaRPr>
          </a:p>
          <a:p>
            <a:r>
              <a:rPr lang="en-GB" sz="1400" b="1" dirty="0">
                <a:solidFill>
                  <a:srgbClr val="B00D23"/>
                </a:solidFill>
              </a:rPr>
              <a:t>£400m</a:t>
            </a:r>
          </a:p>
          <a:p>
            <a:r>
              <a:rPr lang="en-GB" sz="1100" dirty="0"/>
              <a:t>The government has created a £400 million </a:t>
            </a:r>
            <a:r>
              <a:rPr lang="en-GB" sz="1100" dirty="0">
                <a:hlinkClick r:id="rId8"/>
              </a:rPr>
              <a:t>EV Charging Infrastructure Investment Fund</a:t>
            </a:r>
            <a:r>
              <a:rPr lang="en-GB" sz="1100" dirty="0"/>
              <a:t>. This will be managed on a commercial basis by a private sector fund manager, and plans to invest £200 million into the fund will be matched by private investors.</a:t>
            </a:r>
          </a:p>
          <a:p>
            <a:endParaRPr lang="en-GB" sz="1100" dirty="0"/>
          </a:p>
          <a:p>
            <a:r>
              <a:rPr lang="en-GB" sz="1400" b="1" dirty="0">
                <a:solidFill>
                  <a:srgbClr val="B00D23"/>
                </a:solidFill>
              </a:rPr>
              <a:t>£150m</a:t>
            </a:r>
          </a:p>
          <a:p>
            <a:r>
              <a:rPr lang="en-GB" sz="1100" dirty="0"/>
              <a:t>The </a:t>
            </a:r>
            <a:r>
              <a:rPr lang="en-GB" sz="1100" dirty="0">
                <a:hlinkClick r:id="rId9"/>
              </a:rPr>
              <a:t>National Infrastructure Delivery Plan </a:t>
            </a:r>
            <a:r>
              <a:rPr lang="en-GB" sz="1100" dirty="0"/>
              <a:t>up to 2021 includes £50m for smart energy innovation such as storage, demand side response and other smart technologies, and £100m for innovation competitions in energy.</a:t>
            </a:r>
          </a:p>
          <a:p>
            <a:endParaRPr lang="en-GB" sz="1100" dirty="0"/>
          </a:p>
          <a:p>
            <a:r>
              <a:rPr lang="en-GB" sz="1400" b="1" dirty="0">
                <a:solidFill>
                  <a:srgbClr val="B00D23"/>
                </a:solidFill>
              </a:rPr>
              <a:t>£40m</a:t>
            </a:r>
          </a:p>
          <a:p>
            <a:r>
              <a:rPr lang="en-GB" sz="1100" dirty="0"/>
              <a:t>To develop and trial innovative, </a:t>
            </a:r>
            <a:r>
              <a:rPr lang="en-GB" sz="1100" dirty="0">
                <a:hlinkClick r:id="rId10"/>
              </a:rPr>
              <a:t>low cost wireless and on-street charging technology</a:t>
            </a:r>
            <a:r>
              <a:rPr lang="en-GB" sz="1100" dirty="0"/>
              <a:t>.</a:t>
            </a:r>
            <a:endParaRPr lang="en-GB" dirty="0"/>
          </a:p>
        </p:txBody>
      </p:sp>
      <p:pic>
        <p:nvPicPr>
          <p:cNvPr id="11" name="Picture 10">
            <a:extLst>
              <a:ext uri="{FF2B5EF4-FFF2-40B4-BE49-F238E27FC236}">
                <a16:creationId xmlns:a16="http://schemas.microsoft.com/office/drawing/2014/main" id="{70802E4B-E2BD-4614-9F2C-91054EB77DE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62263" y="1751206"/>
            <a:ext cx="525665" cy="525665"/>
          </a:xfrm>
          <a:prstGeom prst="rect">
            <a:avLst/>
          </a:prstGeom>
        </p:spPr>
      </p:pic>
      <p:pic>
        <p:nvPicPr>
          <p:cNvPr id="12" name="Picture 11">
            <a:extLst>
              <a:ext uri="{FF2B5EF4-FFF2-40B4-BE49-F238E27FC236}">
                <a16:creationId xmlns:a16="http://schemas.microsoft.com/office/drawing/2014/main" id="{9401CEAF-444D-4F20-BB45-4F4FCAF609F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249144" y="1746047"/>
            <a:ext cx="477040" cy="459847"/>
          </a:xfrm>
          <a:prstGeom prst="rect">
            <a:avLst/>
          </a:prstGeom>
        </p:spPr>
      </p:pic>
      <p:sp>
        <p:nvSpPr>
          <p:cNvPr id="14" name="TextBox 13">
            <a:extLst>
              <a:ext uri="{FF2B5EF4-FFF2-40B4-BE49-F238E27FC236}">
                <a16:creationId xmlns:a16="http://schemas.microsoft.com/office/drawing/2014/main" id="{C209CF2A-7731-4AF5-B210-7F947CF64481}"/>
              </a:ext>
            </a:extLst>
          </p:cNvPr>
          <p:cNvSpPr txBox="1"/>
          <p:nvPr/>
        </p:nvSpPr>
        <p:spPr>
          <a:xfrm>
            <a:off x="6274059" y="4843095"/>
            <a:ext cx="2808312" cy="1646605"/>
          </a:xfrm>
          <a:prstGeom prst="rect">
            <a:avLst/>
          </a:prstGeom>
          <a:noFill/>
        </p:spPr>
        <p:txBody>
          <a:bodyPr wrap="square" rtlCol="0">
            <a:spAutoFit/>
          </a:bodyPr>
          <a:lstStyle/>
          <a:p>
            <a:r>
              <a:rPr lang="en-GB" dirty="0"/>
              <a:t>        </a:t>
            </a:r>
            <a:r>
              <a:rPr lang="en-GB" sz="1400" b="1" dirty="0">
                <a:solidFill>
                  <a:srgbClr val="B00D23"/>
                </a:solidFill>
              </a:rPr>
              <a:t>Buildings</a:t>
            </a:r>
          </a:p>
          <a:p>
            <a:endParaRPr lang="en-GB" sz="1400" b="1" dirty="0">
              <a:solidFill>
                <a:srgbClr val="B00D23"/>
              </a:solidFill>
            </a:endParaRPr>
          </a:p>
          <a:p>
            <a:r>
              <a:rPr lang="en-GB" sz="1400" b="1" dirty="0">
                <a:solidFill>
                  <a:srgbClr val="B00D23"/>
                </a:solidFill>
              </a:rPr>
              <a:t>£420m</a:t>
            </a:r>
          </a:p>
          <a:p>
            <a:r>
              <a:rPr lang="en-GB" sz="1100" dirty="0">
                <a:solidFill>
                  <a:srgbClr val="1E1348"/>
                </a:solidFill>
              </a:rPr>
              <a:t>As part of the </a:t>
            </a:r>
            <a:r>
              <a:rPr lang="en-GB" sz="1100" dirty="0">
                <a:solidFill>
                  <a:srgbClr val="1E1348"/>
                </a:solidFill>
                <a:hlinkClick r:id="rId13"/>
              </a:rPr>
              <a:t>transforming construction challenge</a:t>
            </a:r>
            <a:r>
              <a:rPr lang="en-GB" sz="1100" dirty="0">
                <a:solidFill>
                  <a:srgbClr val="1E1348"/>
                </a:solidFill>
              </a:rPr>
              <a:t>, £170m for government will be matched by £250m from industry to create new construction processes and techniques.</a:t>
            </a:r>
          </a:p>
        </p:txBody>
      </p:sp>
      <p:pic>
        <p:nvPicPr>
          <p:cNvPr id="15" name="Picture 14">
            <a:extLst>
              <a:ext uri="{FF2B5EF4-FFF2-40B4-BE49-F238E27FC236}">
                <a16:creationId xmlns:a16="http://schemas.microsoft.com/office/drawing/2014/main" id="{0B90838E-3D62-4604-8B39-61FCBB29739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49144" y="4715330"/>
            <a:ext cx="587893" cy="593893"/>
          </a:xfrm>
          <a:prstGeom prst="rect">
            <a:avLst/>
          </a:prstGeom>
        </p:spPr>
      </p:pic>
    </p:spTree>
    <p:extLst>
      <p:ext uri="{BB962C8B-B14F-4D97-AF65-F5344CB8AC3E}">
        <p14:creationId xmlns:p14="http://schemas.microsoft.com/office/powerpoint/2010/main" val="3739814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D9BF-AE4C-4FC0-B98A-182E691F9D06}"/>
              </a:ext>
            </a:extLst>
          </p:cNvPr>
          <p:cNvSpPr>
            <a:spLocks noGrp="1"/>
          </p:cNvSpPr>
          <p:nvPr>
            <p:ph type="title"/>
          </p:nvPr>
        </p:nvSpPr>
        <p:spPr/>
        <p:txBody>
          <a:bodyPr/>
          <a:lstStyle/>
          <a:p>
            <a:r>
              <a:rPr lang="en-GB" dirty="0"/>
              <a:t>UK universities harness knowledge and skills</a:t>
            </a:r>
          </a:p>
        </p:txBody>
      </p:sp>
      <p:sp>
        <p:nvSpPr>
          <p:cNvPr id="3" name="Content Placeholder 2">
            <a:extLst>
              <a:ext uri="{FF2B5EF4-FFF2-40B4-BE49-F238E27FC236}">
                <a16:creationId xmlns:a16="http://schemas.microsoft.com/office/drawing/2014/main" id="{E86C160D-DE57-4532-A8C6-56DA97D4A14C}"/>
              </a:ext>
            </a:extLst>
          </p:cNvPr>
          <p:cNvSpPr>
            <a:spLocks noGrp="1"/>
          </p:cNvSpPr>
          <p:nvPr>
            <p:ph sz="half" idx="1"/>
          </p:nvPr>
        </p:nvSpPr>
        <p:spPr/>
        <p:txBody>
          <a:bodyPr/>
          <a:lstStyle/>
          <a:p>
            <a:r>
              <a:rPr lang="en-GB" dirty="0">
                <a:solidFill>
                  <a:srgbClr val="C00000"/>
                </a:solidFill>
              </a:rPr>
              <a:t>A key role in smart city research</a:t>
            </a:r>
          </a:p>
          <a:p>
            <a:r>
              <a:rPr lang="en-GB" sz="1100" b="0" dirty="0"/>
              <a:t>UK universities play a key role in developing future smart cities through education, research and partnership. Universities in the UK are assessed on their ability to transform research into practical application and this incentivises them to work with new investors. </a:t>
            </a:r>
          </a:p>
          <a:p>
            <a:endParaRPr lang="en-GB" sz="1100" b="0" dirty="0"/>
          </a:p>
          <a:p>
            <a:r>
              <a:rPr lang="en-GB" sz="1100" b="0" dirty="0"/>
              <a:t>Companies working in smart cities can take advantage of:</a:t>
            </a:r>
          </a:p>
          <a:p>
            <a:endParaRPr lang="en-GB" sz="1100" b="0" dirty="0"/>
          </a:p>
          <a:p>
            <a:pPr marL="171450" indent="-171450">
              <a:buClr>
                <a:srgbClr val="B00D23"/>
              </a:buClr>
              <a:buFont typeface="Wingdings" panose="05000000000000000000" pitchFamily="2" charset="2"/>
              <a:buChar char="§"/>
            </a:pPr>
            <a:r>
              <a:rPr lang="en-GB" sz="1100" b="0" dirty="0"/>
              <a:t>Almost 115,000 graduates each year in engineering &amp; technology, architecture, building &amp; planning, mathematical studies, and computer science.</a:t>
            </a:r>
          </a:p>
          <a:p>
            <a:pPr marL="171450" indent="-171450">
              <a:buClr>
                <a:srgbClr val="B00D23"/>
              </a:buClr>
              <a:buFont typeface="Wingdings" panose="05000000000000000000" pitchFamily="2" charset="2"/>
              <a:buChar char="§"/>
            </a:pPr>
            <a:r>
              <a:rPr lang="en-GB" sz="1100" b="0" dirty="0"/>
              <a:t>19 universities currently offer postgraduate degrees in Smart Cities and nine universities offer PhD scholarships in Smart Cities.</a:t>
            </a:r>
          </a:p>
          <a:p>
            <a:pPr marL="171450" indent="-171450">
              <a:buClr>
                <a:srgbClr val="B00D23"/>
              </a:buClr>
              <a:buFont typeface="Wingdings" panose="05000000000000000000" pitchFamily="2" charset="2"/>
              <a:buChar char="§"/>
            </a:pPr>
            <a:r>
              <a:rPr lang="en-GB" sz="1100" b="0" dirty="0"/>
              <a:t>Interdisciplinary research centres in universities that connect leading edge research in different departments with public and private partners.</a:t>
            </a:r>
          </a:p>
          <a:p>
            <a:pPr marL="171450" indent="-171450">
              <a:buClr>
                <a:srgbClr val="B00D23"/>
              </a:buClr>
              <a:buFont typeface="Wingdings" panose="05000000000000000000" pitchFamily="2" charset="2"/>
              <a:buChar char="§"/>
            </a:pPr>
            <a:r>
              <a:rPr lang="en-GB" sz="1100" b="0" dirty="0"/>
              <a:t>International research collaborations on smart cities bring new ideas into the UK research environment.</a:t>
            </a:r>
          </a:p>
        </p:txBody>
      </p:sp>
      <p:sp>
        <p:nvSpPr>
          <p:cNvPr id="6" name="Rectangle 5">
            <a:extLst>
              <a:ext uri="{FF2B5EF4-FFF2-40B4-BE49-F238E27FC236}">
                <a16:creationId xmlns:a16="http://schemas.microsoft.com/office/drawing/2014/main" id="{82047A12-3CBA-4F3A-9A84-B054EC262D85}"/>
              </a:ext>
            </a:extLst>
          </p:cNvPr>
          <p:cNvSpPr/>
          <p:nvPr/>
        </p:nvSpPr>
        <p:spPr>
          <a:xfrm>
            <a:off x="5104800" y="6428373"/>
            <a:ext cx="3877275" cy="338554"/>
          </a:xfrm>
          <a:prstGeom prst="rect">
            <a:avLst/>
          </a:prstGeom>
        </p:spPr>
        <p:txBody>
          <a:bodyPr wrap="square">
            <a:spAutoFit/>
          </a:bodyPr>
          <a:lstStyle/>
          <a:p>
            <a:pPr lvl="0"/>
            <a:r>
              <a:rPr lang="en-GB" sz="800" i="1" dirty="0">
                <a:solidFill>
                  <a:srgbClr val="1E1348"/>
                </a:solidFill>
              </a:rPr>
              <a:t>Sources: FindaMasters.com and FindaPHD.com – accessed on 11/03/2019</a:t>
            </a:r>
          </a:p>
          <a:p>
            <a:pPr lvl="0"/>
            <a:r>
              <a:rPr lang="en-GB" sz="800" i="1" dirty="0">
                <a:solidFill>
                  <a:srgbClr val="1E1348"/>
                </a:solidFill>
              </a:rPr>
              <a:t>Higher Education Statistics Authority, Graduate statistics 2017/8</a:t>
            </a:r>
          </a:p>
        </p:txBody>
      </p:sp>
      <p:sp>
        <p:nvSpPr>
          <p:cNvPr id="10" name="Content Placeholder 2">
            <a:extLst>
              <a:ext uri="{FF2B5EF4-FFF2-40B4-BE49-F238E27FC236}">
                <a16:creationId xmlns:a16="http://schemas.microsoft.com/office/drawing/2014/main" id="{A9092DC4-0081-477B-96AA-9A1D8697AAA2}"/>
              </a:ext>
            </a:extLst>
          </p:cNvPr>
          <p:cNvSpPr txBox="1">
            <a:spLocks/>
          </p:cNvSpPr>
          <p:nvPr/>
        </p:nvSpPr>
        <p:spPr bwMode="auto">
          <a:xfrm>
            <a:off x="5076000" y="1368043"/>
            <a:ext cx="4320000" cy="4642613"/>
          </a:xfrm>
          <a:prstGeom prst="rect">
            <a:avLst/>
          </a:prstGeom>
          <a:noFill/>
          <a:ln>
            <a:noFill/>
          </a:ln>
          <a:effectLst/>
        </p:spPr>
        <p:txBody>
          <a:bodyPr vert="horz" wrap="square" lIns="0" tIns="45720" rIns="0" bIns="45720" numCol="1" anchor="t" anchorCtr="0" compatLnSpc="1">
            <a:prstTxWarp prst="textNoShape">
              <a:avLst/>
            </a:prstTxWarp>
          </a:bodyPr>
          <a:lst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1100">
                <a:solidFill>
                  <a:schemeClr val="tx1"/>
                </a:solidFill>
                <a:latin typeface="+mn-lt"/>
                <a:cs typeface="+mn-cs"/>
              </a:defRPr>
            </a:lvl5pPr>
            <a:lvl6pPr marL="2532063" indent="-228600" algn="l" rtl="0" eaLnBrk="1" fontAlgn="base" hangingPunct="1">
              <a:spcBef>
                <a:spcPct val="20000"/>
              </a:spcBef>
              <a:spcAft>
                <a:spcPct val="0"/>
              </a:spcAft>
              <a:buChar char="»"/>
              <a:defRPr sz="1800">
                <a:solidFill>
                  <a:schemeClr val="tx1"/>
                </a:solidFill>
                <a:latin typeface="+mn-lt"/>
                <a:cs typeface="+mn-cs"/>
              </a:defRPr>
            </a:lvl6pPr>
            <a:lvl7pPr marL="2989263" indent="-228600" algn="l" rtl="0" eaLnBrk="1" fontAlgn="base" hangingPunct="1">
              <a:spcBef>
                <a:spcPct val="20000"/>
              </a:spcBef>
              <a:spcAft>
                <a:spcPct val="0"/>
              </a:spcAft>
              <a:buChar char="»"/>
              <a:defRPr sz="1800">
                <a:solidFill>
                  <a:schemeClr val="tx1"/>
                </a:solidFill>
                <a:latin typeface="+mn-lt"/>
                <a:cs typeface="+mn-cs"/>
              </a:defRPr>
            </a:lvl7pPr>
            <a:lvl8pPr marL="3446463" indent="-228600" algn="l" rtl="0" eaLnBrk="1" fontAlgn="base" hangingPunct="1">
              <a:spcBef>
                <a:spcPct val="20000"/>
              </a:spcBef>
              <a:spcAft>
                <a:spcPct val="0"/>
              </a:spcAft>
              <a:buChar char="»"/>
              <a:defRPr sz="1800">
                <a:solidFill>
                  <a:schemeClr val="tx1"/>
                </a:solidFill>
                <a:latin typeface="+mn-lt"/>
                <a:cs typeface="+mn-cs"/>
              </a:defRPr>
            </a:lvl8pPr>
            <a:lvl9pPr marL="3903663" indent="-228600" algn="l" rtl="0" eaLnBrk="1" fontAlgn="base" hangingPunct="1">
              <a:spcBef>
                <a:spcPct val="20000"/>
              </a:spcBef>
              <a:spcAft>
                <a:spcPct val="0"/>
              </a:spcAft>
              <a:buChar char="»"/>
              <a:defRPr sz="1800">
                <a:solidFill>
                  <a:schemeClr val="tx1"/>
                </a:solidFill>
                <a:latin typeface="+mn-lt"/>
                <a:cs typeface="+mn-cs"/>
              </a:defRPr>
            </a:lvl9pPr>
          </a:lstStyle>
          <a:p>
            <a:pPr marL="72000"/>
            <a:r>
              <a:rPr lang="en-GB" kern="0" dirty="0">
                <a:solidFill>
                  <a:srgbClr val="B00D23"/>
                </a:solidFill>
              </a:rPr>
              <a:t>National university collaborations</a:t>
            </a:r>
          </a:p>
          <a:p>
            <a:pPr marL="72000"/>
            <a:r>
              <a:rPr lang="en-GB" sz="1100" b="0" kern="0" dirty="0">
                <a:solidFill>
                  <a:srgbClr val="1E1348"/>
                </a:solidFill>
              </a:rPr>
              <a:t>A number of university collaborations bring together different expertise and facilities from across the UK. Two relevant examples for smart cities include:</a:t>
            </a:r>
          </a:p>
          <a:p>
            <a:pPr marL="72000"/>
            <a:endParaRPr lang="en-GB" sz="1100" b="0" kern="0" dirty="0">
              <a:solidFill>
                <a:srgbClr val="1E1348"/>
              </a:solidFill>
            </a:endParaRPr>
          </a:p>
          <a:p>
            <a:pPr marL="243450" indent="-171450">
              <a:buClr>
                <a:srgbClr val="B00D23"/>
              </a:buClr>
              <a:buFont typeface="Wingdings" panose="05000000000000000000" pitchFamily="2" charset="2"/>
              <a:buChar char="§"/>
            </a:pPr>
            <a:r>
              <a:rPr lang="en-GB" sz="1100" b="0" kern="0" dirty="0">
                <a:solidFill>
                  <a:srgbClr val="1E1348"/>
                </a:solidFill>
              </a:rPr>
              <a:t>The </a:t>
            </a:r>
            <a:r>
              <a:rPr lang="en-GB" sz="1100" kern="0" dirty="0">
                <a:solidFill>
                  <a:srgbClr val="1E1348"/>
                </a:solidFill>
              </a:rPr>
              <a:t>UK Collaboratorium for Research on Infrastructure and Cities </a:t>
            </a:r>
            <a:r>
              <a:rPr lang="en-GB" sz="1100" b="0" kern="0" dirty="0">
                <a:solidFill>
                  <a:srgbClr val="1E1348"/>
                </a:solidFill>
              </a:rPr>
              <a:t>(UKCRIC) provides leadership and support for the development and growth of a coordinated and coherent, UK-based national infrastructure research community. UKCRIC was founded by fourteen universities in England and Wales and provides access to: a set of interlinked national facilities for research; a network of ‘urban laboratories’ for rapid trialling of solutions at scale; modelling and simulation facilities to enable ‘what if’ experiments to be carried out in a high performance computing environment. </a:t>
            </a:r>
            <a:r>
              <a:rPr lang="en-GB" sz="1100" kern="0" dirty="0">
                <a:solidFill>
                  <a:srgbClr val="1E1348"/>
                </a:solidFill>
                <a:hlinkClick r:id="rId2"/>
              </a:rPr>
              <a:t>More information</a:t>
            </a:r>
            <a:r>
              <a:rPr lang="en-GB" sz="1100" b="0" kern="0" dirty="0">
                <a:solidFill>
                  <a:srgbClr val="1E1348"/>
                </a:solidFill>
              </a:rPr>
              <a:t>.</a:t>
            </a:r>
          </a:p>
          <a:p>
            <a:pPr marL="243450" indent="-171450">
              <a:buClr>
                <a:srgbClr val="B00D23"/>
              </a:buClr>
              <a:buFont typeface="Wingdings" panose="05000000000000000000" pitchFamily="2" charset="2"/>
              <a:buChar char="§"/>
            </a:pPr>
            <a:r>
              <a:rPr lang="en-GB" sz="1100" b="0" kern="0" dirty="0"/>
              <a:t>The </a:t>
            </a:r>
            <a:r>
              <a:rPr lang="en-GB" sz="1100" kern="0" dirty="0"/>
              <a:t>PETRAS Internet of Things Research Hub </a:t>
            </a:r>
            <a:r>
              <a:rPr lang="en-GB" sz="1100" b="0" kern="0" dirty="0"/>
              <a:t>is a consortium of eleven leading UK universities exploring critical issues in privacy, ethics, trust, reliability, acceptability, and security. Its research focus is on the opportunities and threats that arise when edge computing is deployed more widely in the economy and society, and when AI and Machine Learning moves from being centralised systems to being run at the periphery of the internet and local IoT networks. </a:t>
            </a:r>
            <a:r>
              <a:rPr lang="en-GB" sz="1100" kern="0" dirty="0">
                <a:hlinkClick r:id="rId3"/>
              </a:rPr>
              <a:t>More information</a:t>
            </a:r>
            <a:endParaRPr lang="en-GB" sz="1100" kern="0" dirty="0"/>
          </a:p>
        </p:txBody>
      </p:sp>
    </p:spTree>
    <p:extLst>
      <p:ext uri="{BB962C8B-B14F-4D97-AF65-F5344CB8AC3E}">
        <p14:creationId xmlns:p14="http://schemas.microsoft.com/office/powerpoint/2010/main" val="1213823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2331C8-CE38-45F3-AE12-90A69B2C8FB2}"/>
              </a:ext>
            </a:extLst>
          </p:cNvPr>
          <p:cNvPicPr>
            <a:picLocks noChangeAspect="1"/>
          </p:cNvPicPr>
          <p:nvPr/>
        </p:nvPicPr>
        <p:blipFill>
          <a:blip r:embed="rId2">
            <a:duotone>
              <a:schemeClr val="accent1">
                <a:shade val="45000"/>
                <a:satMod val="135000"/>
              </a:schemeClr>
              <a:prstClr val="white"/>
            </a:duotone>
          </a:blip>
          <a:stretch>
            <a:fillRect/>
          </a:stretch>
        </p:blipFill>
        <p:spPr>
          <a:xfrm>
            <a:off x="3224807" y="1246317"/>
            <a:ext cx="3347814" cy="5005310"/>
          </a:xfrm>
          <a:prstGeom prst="rect">
            <a:avLst/>
          </a:prstGeom>
        </p:spPr>
      </p:pic>
      <p:sp>
        <p:nvSpPr>
          <p:cNvPr id="2" name="Title 1">
            <a:extLst>
              <a:ext uri="{FF2B5EF4-FFF2-40B4-BE49-F238E27FC236}">
                <a16:creationId xmlns:a16="http://schemas.microsoft.com/office/drawing/2014/main" id="{4943909E-77E0-4B48-9F3A-B0550CCC6EAA}"/>
              </a:ext>
            </a:extLst>
          </p:cNvPr>
          <p:cNvSpPr>
            <a:spLocks noGrp="1"/>
          </p:cNvSpPr>
          <p:nvPr>
            <p:ph type="title"/>
          </p:nvPr>
        </p:nvSpPr>
        <p:spPr/>
        <p:txBody>
          <a:bodyPr/>
          <a:lstStyle/>
          <a:p>
            <a:r>
              <a:rPr lang="en-GB" dirty="0"/>
              <a:t>Research centres for smart cities are located across the UK</a:t>
            </a:r>
          </a:p>
        </p:txBody>
      </p:sp>
      <p:sp>
        <p:nvSpPr>
          <p:cNvPr id="6" name="Flowchart: Connector 5">
            <a:extLst>
              <a:ext uri="{FF2B5EF4-FFF2-40B4-BE49-F238E27FC236}">
                <a16:creationId xmlns:a16="http://schemas.microsoft.com/office/drawing/2014/main" id="{8A70F49C-5E47-4770-8121-CC40614F0B86}"/>
              </a:ext>
            </a:extLst>
          </p:cNvPr>
          <p:cNvSpPr/>
          <p:nvPr/>
        </p:nvSpPr>
        <p:spPr>
          <a:xfrm>
            <a:off x="4487214" y="3068960"/>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1</a:t>
            </a:r>
          </a:p>
        </p:txBody>
      </p:sp>
      <p:sp>
        <p:nvSpPr>
          <p:cNvPr id="8" name="Flowchart: Connector 7">
            <a:extLst>
              <a:ext uri="{FF2B5EF4-FFF2-40B4-BE49-F238E27FC236}">
                <a16:creationId xmlns:a16="http://schemas.microsoft.com/office/drawing/2014/main" id="{394A82DB-6EAA-47A0-A1BD-5D3FD3F4F885}"/>
              </a:ext>
            </a:extLst>
          </p:cNvPr>
          <p:cNvSpPr/>
          <p:nvPr/>
        </p:nvSpPr>
        <p:spPr>
          <a:xfrm>
            <a:off x="4911155" y="4383644"/>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GB" sz="1100" b="1" dirty="0">
                <a:solidFill>
                  <a:srgbClr val="FFFFFF"/>
                </a:solidFill>
                <a:latin typeface="Arial"/>
                <a:cs typeface="Arial"/>
              </a:rPr>
              <a:t>5</a:t>
            </a:r>
            <a:endParaRPr kumimoji="0" lang="en-GB" sz="1100" b="1" i="0" u="none" strike="noStrike" kern="1200" cap="none" spc="0" normalizeH="0" baseline="0" noProof="0" dirty="0">
              <a:ln>
                <a:noFill/>
              </a:ln>
              <a:solidFill>
                <a:srgbClr val="FFFFFF"/>
              </a:solidFill>
              <a:effectLst/>
              <a:uLnTx/>
              <a:uFillTx/>
              <a:latin typeface="Arial"/>
              <a:ea typeface="+mn-ea"/>
              <a:cs typeface="Arial"/>
            </a:endParaRPr>
          </a:p>
        </p:txBody>
      </p:sp>
      <p:sp>
        <p:nvSpPr>
          <p:cNvPr id="9" name="Flowchart: Connector 8">
            <a:extLst>
              <a:ext uri="{FF2B5EF4-FFF2-40B4-BE49-F238E27FC236}">
                <a16:creationId xmlns:a16="http://schemas.microsoft.com/office/drawing/2014/main" id="{C9863734-F8E6-4CB9-A3E9-D5E6B46BBEDB}"/>
              </a:ext>
            </a:extLst>
          </p:cNvPr>
          <p:cNvSpPr/>
          <p:nvPr/>
        </p:nvSpPr>
        <p:spPr>
          <a:xfrm>
            <a:off x="5738244" y="5044463"/>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7</a:t>
            </a:r>
          </a:p>
        </p:txBody>
      </p:sp>
      <p:sp>
        <p:nvSpPr>
          <p:cNvPr id="11" name="Flowchart: Connector 10">
            <a:extLst>
              <a:ext uri="{FF2B5EF4-FFF2-40B4-BE49-F238E27FC236}">
                <a16:creationId xmlns:a16="http://schemas.microsoft.com/office/drawing/2014/main" id="{A89A98BE-ECE0-44D3-88DA-B11C6F871FF6}"/>
              </a:ext>
            </a:extLst>
          </p:cNvPr>
          <p:cNvSpPr/>
          <p:nvPr/>
        </p:nvSpPr>
        <p:spPr>
          <a:xfrm>
            <a:off x="5230504" y="3555647"/>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3</a:t>
            </a:r>
          </a:p>
        </p:txBody>
      </p:sp>
      <p:sp>
        <p:nvSpPr>
          <p:cNvPr id="13" name="Flowchart: Connector 12">
            <a:extLst>
              <a:ext uri="{FF2B5EF4-FFF2-40B4-BE49-F238E27FC236}">
                <a16:creationId xmlns:a16="http://schemas.microsoft.com/office/drawing/2014/main" id="{F5C7AA53-9AC5-424C-BD3B-57CB12374BAD}"/>
              </a:ext>
            </a:extLst>
          </p:cNvPr>
          <p:cNvSpPr/>
          <p:nvPr/>
        </p:nvSpPr>
        <p:spPr>
          <a:xfrm>
            <a:off x="5622213" y="5445224"/>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9</a:t>
            </a:r>
          </a:p>
        </p:txBody>
      </p:sp>
      <p:sp>
        <p:nvSpPr>
          <p:cNvPr id="15" name="Flowchart: Connector 14">
            <a:extLst>
              <a:ext uri="{FF2B5EF4-FFF2-40B4-BE49-F238E27FC236}">
                <a16:creationId xmlns:a16="http://schemas.microsoft.com/office/drawing/2014/main" id="{17E69986-ED91-4139-9DE5-98EA883D3DD9}"/>
              </a:ext>
            </a:extLst>
          </p:cNvPr>
          <p:cNvSpPr/>
          <p:nvPr/>
        </p:nvSpPr>
        <p:spPr>
          <a:xfrm>
            <a:off x="5302681" y="4820867"/>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6</a:t>
            </a:r>
          </a:p>
        </p:txBody>
      </p:sp>
      <p:sp>
        <p:nvSpPr>
          <p:cNvPr id="16" name="Flowchart: Connector 15">
            <a:extLst>
              <a:ext uri="{FF2B5EF4-FFF2-40B4-BE49-F238E27FC236}">
                <a16:creationId xmlns:a16="http://schemas.microsoft.com/office/drawing/2014/main" id="{0172F645-B590-44F6-8D98-B1246F5AA48B}"/>
              </a:ext>
            </a:extLst>
          </p:cNvPr>
          <p:cNvSpPr/>
          <p:nvPr/>
        </p:nvSpPr>
        <p:spPr>
          <a:xfrm>
            <a:off x="5371780" y="5234194"/>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8</a:t>
            </a:r>
          </a:p>
        </p:txBody>
      </p:sp>
      <p:sp>
        <p:nvSpPr>
          <p:cNvPr id="18" name="Rectangle 17">
            <a:extLst>
              <a:ext uri="{FF2B5EF4-FFF2-40B4-BE49-F238E27FC236}">
                <a16:creationId xmlns:a16="http://schemas.microsoft.com/office/drawing/2014/main" id="{09BBA9F0-71AE-4ED6-96CD-6958967D4401}"/>
              </a:ext>
            </a:extLst>
          </p:cNvPr>
          <p:cNvSpPr/>
          <p:nvPr/>
        </p:nvSpPr>
        <p:spPr>
          <a:xfrm>
            <a:off x="54944" y="3511886"/>
            <a:ext cx="3935493" cy="8771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sz="1100" b="1" dirty="0">
                <a:solidFill>
                  <a:srgbClr val="B00D23"/>
                </a:solidFill>
                <a:latin typeface="Arial"/>
              </a:rPr>
              <a:t>3</a:t>
            </a: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 Newcastle Helix</a:t>
            </a:r>
          </a:p>
          <a:p>
            <a:pPr lvl="0"/>
            <a:r>
              <a:rPr lang="en-GB" sz="1000" dirty="0">
                <a:solidFill>
                  <a:srgbClr val="000000"/>
                </a:solidFill>
                <a:latin typeface="Arial"/>
              </a:rPr>
              <a:t>Opened in September 2017, the £58million Urban Sciences Building and its surrounding city area is a living laboratory underpinning research to make urban centres more sustainable for future generations. </a:t>
            </a:r>
            <a:r>
              <a:rPr lang="en-GB" sz="1000" b="1" dirty="0">
                <a:solidFill>
                  <a:srgbClr val="000000"/>
                </a:solidFill>
                <a:latin typeface="Arial"/>
                <a:hlinkClick r:id="rId3"/>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19" name="Rectangle 18">
            <a:extLst>
              <a:ext uri="{FF2B5EF4-FFF2-40B4-BE49-F238E27FC236}">
                <a16:creationId xmlns:a16="http://schemas.microsoft.com/office/drawing/2014/main" id="{90218163-944D-4BEE-A8F5-861F2A3402EE}"/>
              </a:ext>
            </a:extLst>
          </p:cNvPr>
          <p:cNvSpPr/>
          <p:nvPr/>
        </p:nvSpPr>
        <p:spPr>
          <a:xfrm>
            <a:off x="51844" y="5179141"/>
            <a:ext cx="4246450" cy="7232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5. Sensor City</a:t>
            </a:r>
          </a:p>
          <a:p>
            <a:pPr lvl="0"/>
            <a:r>
              <a:rPr lang="en-GB" sz="1000" dirty="0">
                <a:solidFill>
                  <a:srgbClr val="000000"/>
                </a:solidFill>
                <a:latin typeface="Arial"/>
              </a:rPr>
              <a:t>Driving sensor technology development enabling industry and academic partners to translate their innovative sensor products into commercially viable products. </a:t>
            </a:r>
            <a:r>
              <a:rPr lang="en-GB" sz="1000" b="1" dirty="0">
                <a:solidFill>
                  <a:srgbClr val="000000"/>
                </a:solidFill>
                <a:latin typeface="Arial"/>
                <a:hlinkClick r:id="rId4"/>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0" name="Rectangle 19">
            <a:extLst>
              <a:ext uri="{FF2B5EF4-FFF2-40B4-BE49-F238E27FC236}">
                <a16:creationId xmlns:a16="http://schemas.microsoft.com/office/drawing/2014/main" id="{10334538-262E-439B-998D-B1555F3369BA}"/>
              </a:ext>
            </a:extLst>
          </p:cNvPr>
          <p:cNvSpPr/>
          <p:nvPr/>
        </p:nvSpPr>
        <p:spPr>
          <a:xfrm>
            <a:off x="47466" y="5956782"/>
            <a:ext cx="4165917" cy="738664"/>
          </a:xfrm>
          <a:prstGeom prst="rect">
            <a:avLst/>
          </a:prstGeom>
        </p:spPr>
        <p:txBody>
          <a:bodyPr wrap="square">
            <a:spAutoFit/>
          </a:bodyPr>
          <a:lstStyle/>
          <a:p>
            <a:pPr lvl="0"/>
            <a:r>
              <a:rPr lang="en-GB" sz="1100" b="1" dirty="0">
                <a:solidFill>
                  <a:srgbClr val="B00D23"/>
                </a:solidFill>
                <a:latin typeface="Arial"/>
              </a:rPr>
              <a:t>6</a:t>
            </a: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 </a:t>
            </a:r>
            <a:r>
              <a:rPr lang="en-GB" sz="1100" b="1" dirty="0">
                <a:solidFill>
                  <a:srgbClr val="B00D23"/>
                </a:solidFill>
                <a:latin typeface="Arial"/>
              </a:rPr>
              <a:t>Centre for Renewable Energy Systems Technology (CREST) </a:t>
            </a:r>
            <a:r>
              <a:rPr lang="en-GB" sz="1000" dirty="0">
                <a:solidFill>
                  <a:srgbClr val="000000"/>
                </a:solidFill>
                <a:latin typeface="Arial"/>
              </a:rPr>
              <a:t>Research activities at CREST cover a range of technical applications, including wind power, solar PV, energy in buildings, grid connection and integration, and energy storage. </a:t>
            </a:r>
            <a:r>
              <a:rPr lang="en-GB" sz="1000" b="1" dirty="0">
                <a:solidFill>
                  <a:srgbClr val="000000"/>
                </a:solidFill>
                <a:latin typeface="Arial"/>
                <a:hlinkClick r:id="rId5"/>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1" name="Rectangle 20">
            <a:extLst>
              <a:ext uri="{FF2B5EF4-FFF2-40B4-BE49-F238E27FC236}">
                <a16:creationId xmlns:a16="http://schemas.microsoft.com/office/drawing/2014/main" id="{EE758958-CD3C-462A-848C-1B2CEFFE87AE}"/>
              </a:ext>
            </a:extLst>
          </p:cNvPr>
          <p:cNvSpPr/>
          <p:nvPr/>
        </p:nvSpPr>
        <p:spPr>
          <a:xfrm>
            <a:off x="5143272" y="1187238"/>
            <a:ext cx="4356592" cy="723275"/>
          </a:xfrm>
          <a:prstGeom prst="rect">
            <a:avLst/>
          </a:prstGeom>
        </p:spPr>
        <p:txBody>
          <a:bodyPr wrap="square">
            <a:spAutoFit/>
          </a:bodyPr>
          <a:lstStyle/>
          <a:p>
            <a:pPr lvl="0"/>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7. </a:t>
            </a:r>
            <a:r>
              <a:rPr lang="en-GB" sz="1100" b="1" dirty="0">
                <a:solidFill>
                  <a:srgbClr val="B00D23"/>
                </a:solidFill>
                <a:latin typeface="Arial"/>
              </a:rPr>
              <a:t>Cambridge Centre for Smart Infrastructure and Construction </a:t>
            </a:r>
            <a:r>
              <a:rPr lang="en-GB" sz="1100" dirty="0">
                <a:solidFill>
                  <a:srgbClr val="000000"/>
                </a:solidFill>
                <a:latin typeface="Arial"/>
              </a:rPr>
              <a:t> </a:t>
            </a:r>
            <a:r>
              <a:rPr lang="en-GB" sz="1000" dirty="0">
                <a:solidFill>
                  <a:srgbClr val="000000"/>
                </a:solidFill>
                <a:latin typeface="Arial"/>
              </a:rPr>
              <a:t>Develops cutting edge sensing and data analysis models to provide a platform for delivering data for smarter whole-life asset management decisions. </a:t>
            </a:r>
            <a:r>
              <a:rPr lang="en-GB" sz="1000" b="1" dirty="0">
                <a:solidFill>
                  <a:srgbClr val="000000"/>
                </a:solidFill>
                <a:latin typeface="Arial"/>
                <a:hlinkClick r:id="rId6"/>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2" name="Rectangle 21">
            <a:extLst>
              <a:ext uri="{FF2B5EF4-FFF2-40B4-BE49-F238E27FC236}">
                <a16:creationId xmlns:a16="http://schemas.microsoft.com/office/drawing/2014/main" id="{DBBF4C4F-C06F-47D7-9CF7-BA1A06462655}"/>
              </a:ext>
            </a:extLst>
          </p:cNvPr>
          <p:cNvSpPr/>
          <p:nvPr/>
        </p:nvSpPr>
        <p:spPr>
          <a:xfrm>
            <a:off x="5397165" y="1996495"/>
            <a:ext cx="4063920" cy="877163"/>
          </a:xfrm>
          <a:prstGeom prst="rect">
            <a:avLst/>
          </a:prstGeom>
        </p:spPr>
        <p:txBody>
          <a:bodyPr wrap="square">
            <a:spAutoFit/>
          </a:bodyPr>
          <a:lstStyle/>
          <a:p>
            <a:pPr lvl="0"/>
            <a:r>
              <a:rPr lang="en-GB" sz="1100" b="1" dirty="0">
                <a:solidFill>
                  <a:srgbClr val="B00D23"/>
                </a:solidFill>
                <a:latin typeface="Arial"/>
              </a:rPr>
              <a:t>8</a:t>
            </a: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 </a:t>
            </a:r>
            <a:r>
              <a:rPr lang="en-GB" sz="1100" b="1" dirty="0">
                <a:solidFill>
                  <a:srgbClr val="B00D23"/>
                </a:solidFill>
                <a:latin typeface="Arial"/>
              </a:rPr>
              <a:t>Oxford Programme for the Future of Cities</a:t>
            </a:r>
          </a:p>
          <a:p>
            <a:pPr lvl="0"/>
            <a:r>
              <a:rPr lang="en-GB" sz="1000" dirty="0">
                <a:solidFill>
                  <a:srgbClr val="000000"/>
                </a:solidFill>
                <a:latin typeface="Arial"/>
              </a:rPr>
              <a:t>Re-thinking the city as a flexible and evolving space that better responds to contemporary urban challenges. Uses AI in fields of urban studies, real estate, climate change, transportation, migration and ageing. </a:t>
            </a:r>
            <a:r>
              <a:rPr lang="en-GB" sz="1000" b="1" dirty="0">
                <a:solidFill>
                  <a:srgbClr val="000000"/>
                </a:solidFill>
                <a:latin typeface="Arial"/>
                <a:hlinkClick r:id="rId7"/>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3" name="Rectangle 22">
            <a:extLst>
              <a:ext uri="{FF2B5EF4-FFF2-40B4-BE49-F238E27FC236}">
                <a16:creationId xmlns:a16="http://schemas.microsoft.com/office/drawing/2014/main" id="{678D1BFA-DD82-483A-B3A1-66DD4F8D455A}"/>
              </a:ext>
            </a:extLst>
          </p:cNvPr>
          <p:cNvSpPr/>
          <p:nvPr/>
        </p:nvSpPr>
        <p:spPr>
          <a:xfrm>
            <a:off x="5673277" y="2936326"/>
            <a:ext cx="3722723" cy="73866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9. Greenwich Living Lab</a:t>
            </a:r>
          </a:p>
          <a:p>
            <a:pPr lvl="0"/>
            <a:r>
              <a:rPr lang="en-GB" sz="1100" dirty="0">
                <a:solidFill>
                  <a:srgbClr val="000000"/>
                </a:solidFill>
                <a:latin typeface="Arial"/>
              </a:rPr>
              <a:t> </a:t>
            </a:r>
            <a:r>
              <a:rPr lang="en-GB" sz="1000" dirty="0">
                <a:solidFill>
                  <a:srgbClr val="000000"/>
                </a:solidFill>
                <a:latin typeface="Arial"/>
              </a:rPr>
              <a:t>Aims to build the UK’s most advanced environment for developing future transport technologies and services in a mega-city environment. </a:t>
            </a:r>
            <a:r>
              <a:rPr lang="en-GB" sz="1000" b="1" dirty="0">
                <a:solidFill>
                  <a:srgbClr val="000000"/>
                </a:solidFill>
                <a:latin typeface="Arial"/>
                <a:hlinkClick r:id="rId8"/>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4" name="Rectangle 23">
            <a:extLst>
              <a:ext uri="{FF2B5EF4-FFF2-40B4-BE49-F238E27FC236}">
                <a16:creationId xmlns:a16="http://schemas.microsoft.com/office/drawing/2014/main" id="{60716D88-5055-4AF2-95DF-477EEBC5B668}"/>
              </a:ext>
            </a:extLst>
          </p:cNvPr>
          <p:cNvSpPr/>
          <p:nvPr/>
        </p:nvSpPr>
        <p:spPr>
          <a:xfrm>
            <a:off x="6357211" y="4562473"/>
            <a:ext cx="3142653" cy="103105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11. </a:t>
            </a:r>
            <a:r>
              <a:rPr lang="en-GB" sz="1100" b="1" dirty="0">
                <a:solidFill>
                  <a:srgbClr val="B00D23"/>
                </a:solidFill>
                <a:latin typeface="Arial"/>
              </a:rPr>
              <a:t>Alan Turing Institute</a:t>
            </a:r>
            <a:endPar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endParaRPr>
          </a:p>
          <a:p>
            <a:pPr lvl="0"/>
            <a:r>
              <a:rPr lang="en-GB" sz="1000" dirty="0">
                <a:solidFill>
                  <a:srgbClr val="000000"/>
                </a:solidFill>
                <a:latin typeface="Arial"/>
              </a:rPr>
              <a:t>The national institute for data, and the national science centre for AI, with headquarters at the British Library. Researchers collaborate across disciplines, with application to real-world problems. </a:t>
            </a:r>
            <a:r>
              <a:rPr lang="en-GB" sz="1000" b="1" dirty="0">
                <a:solidFill>
                  <a:srgbClr val="000000"/>
                </a:solidFill>
                <a:latin typeface="Arial"/>
                <a:hlinkClick r:id="rId9"/>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5" name="Rectangle 24">
            <a:extLst>
              <a:ext uri="{FF2B5EF4-FFF2-40B4-BE49-F238E27FC236}">
                <a16:creationId xmlns:a16="http://schemas.microsoft.com/office/drawing/2014/main" id="{2CBBD721-5369-4A14-AEF8-FA3ED0295A3C}"/>
              </a:ext>
            </a:extLst>
          </p:cNvPr>
          <p:cNvSpPr/>
          <p:nvPr/>
        </p:nvSpPr>
        <p:spPr>
          <a:xfrm>
            <a:off x="5985994" y="5773396"/>
            <a:ext cx="3410006" cy="8771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sz="1100" b="1" dirty="0">
                <a:solidFill>
                  <a:srgbClr val="B00D23"/>
                </a:solidFill>
                <a:latin typeface="Arial"/>
              </a:rPr>
              <a:t>12</a:t>
            </a: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 Bristol Robotics Lab</a:t>
            </a:r>
          </a:p>
          <a:p>
            <a:pPr lvl="0"/>
            <a:r>
              <a:rPr lang="en-GB" sz="1000" dirty="0">
                <a:solidFill>
                  <a:srgbClr val="000000"/>
                </a:solidFill>
                <a:latin typeface="Arial"/>
              </a:rPr>
              <a:t>World leaders in service robotics, intelligent autonomous systems and bio-engineering. Extensive capabilities in R&amp;D of connected and autonomous vehicles. </a:t>
            </a:r>
            <a:r>
              <a:rPr lang="en-GB" sz="1000" b="1" dirty="0">
                <a:solidFill>
                  <a:srgbClr val="000000"/>
                </a:solidFill>
                <a:latin typeface="Arial"/>
                <a:hlinkClick r:id="rId10"/>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7" name="Flowchart: Connector 26">
            <a:extLst>
              <a:ext uri="{FF2B5EF4-FFF2-40B4-BE49-F238E27FC236}">
                <a16:creationId xmlns:a16="http://schemas.microsoft.com/office/drawing/2014/main" id="{563BD093-AD66-4C9B-9D4F-0553E0D38390}"/>
              </a:ext>
            </a:extLst>
          </p:cNvPr>
          <p:cNvSpPr/>
          <p:nvPr/>
        </p:nvSpPr>
        <p:spPr>
          <a:xfrm>
            <a:off x="5072051" y="5350183"/>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Arial"/>
              <a:ea typeface="+mn-ea"/>
              <a:cs typeface="Arial"/>
            </a:endParaRPr>
          </a:p>
        </p:txBody>
      </p:sp>
      <p:sp>
        <p:nvSpPr>
          <p:cNvPr id="3" name="TextBox 2">
            <a:extLst>
              <a:ext uri="{FF2B5EF4-FFF2-40B4-BE49-F238E27FC236}">
                <a16:creationId xmlns:a16="http://schemas.microsoft.com/office/drawing/2014/main" id="{E3088C20-F2BA-45DD-AD51-9188BC2407FC}"/>
              </a:ext>
            </a:extLst>
          </p:cNvPr>
          <p:cNvSpPr txBox="1"/>
          <p:nvPr/>
        </p:nvSpPr>
        <p:spPr>
          <a:xfrm>
            <a:off x="5004334" y="5286333"/>
            <a:ext cx="410271" cy="246221"/>
          </a:xfrm>
          <a:prstGeom prst="rect">
            <a:avLst/>
          </a:prstGeom>
          <a:noFill/>
        </p:spPr>
        <p:txBody>
          <a:bodyPr wrap="square" rtlCol="0">
            <a:spAutoFit/>
          </a:bodyPr>
          <a:lstStyle/>
          <a:p>
            <a:r>
              <a:rPr lang="en-GB" sz="1000" b="1" dirty="0">
                <a:solidFill>
                  <a:schemeClr val="bg1"/>
                </a:solidFill>
              </a:rPr>
              <a:t>12</a:t>
            </a:r>
          </a:p>
        </p:txBody>
      </p:sp>
      <p:sp>
        <p:nvSpPr>
          <p:cNvPr id="28" name="Rectangle 27">
            <a:extLst>
              <a:ext uri="{FF2B5EF4-FFF2-40B4-BE49-F238E27FC236}">
                <a16:creationId xmlns:a16="http://schemas.microsoft.com/office/drawing/2014/main" id="{1F9B59EF-B029-4BB4-AACC-18A81DF26C53}"/>
              </a:ext>
            </a:extLst>
          </p:cNvPr>
          <p:cNvSpPr/>
          <p:nvPr/>
        </p:nvSpPr>
        <p:spPr>
          <a:xfrm>
            <a:off x="5966551" y="3714997"/>
            <a:ext cx="3482250" cy="723275"/>
          </a:xfrm>
          <a:prstGeom prst="rect">
            <a:avLst/>
          </a:prstGeom>
        </p:spPr>
        <p:txBody>
          <a:bodyPr wrap="square">
            <a:spAutoFit/>
          </a:bodyPr>
          <a:lstStyle/>
          <a:p>
            <a:pPr lvl="0"/>
            <a:r>
              <a:rPr lang="en-GB" sz="1100" b="1" dirty="0">
                <a:solidFill>
                  <a:srgbClr val="B00D23"/>
                </a:solidFill>
                <a:latin typeface="Arial"/>
              </a:rPr>
              <a:t>10. Urban Innovation Centre</a:t>
            </a:r>
          </a:p>
          <a:p>
            <a:pPr lvl="0"/>
            <a:r>
              <a:rPr lang="en-GB" sz="1000" dirty="0">
                <a:solidFill>
                  <a:srgbClr val="000000"/>
                </a:solidFill>
                <a:latin typeface="Arial"/>
              </a:rPr>
              <a:t>A collaborative hub for businesses, academics, city leaders and entrepreneurs to connect, develop and create smart city solutions. </a:t>
            </a:r>
            <a:r>
              <a:rPr lang="en-GB" sz="1000" b="1" dirty="0">
                <a:solidFill>
                  <a:srgbClr val="000000"/>
                </a:solidFill>
                <a:latin typeface="Arial"/>
                <a:hlinkClick r:id="rId11"/>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26" name="Flowchart: Connector 25">
            <a:extLst>
              <a:ext uri="{FF2B5EF4-FFF2-40B4-BE49-F238E27FC236}">
                <a16:creationId xmlns:a16="http://schemas.microsoft.com/office/drawing/2014/main" id="{F02E182A-30E0-403E-ADAF-0A5ABECB4B49}"/>
              </a:ext>
            </a:extLst>
          </p:cNvPr>
          <p:cNvSpPr/>
          <p:nvPr/>
        </p:nvSpPr>
        <p:spPr>
          <a:xfrm>
            <a:off x="5320976" y="4261420"/>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GB" sz="1100" b="1" dirty="0">
                <a:solidFill>
                  <a:srgbClr val="FFFFFF"/>
                </a:solidFill>
                <a:latin typeface="Arial"/>
                <a:cs typeface="Arial"/>
              </a:rPr>
              <a:t>4</a:t>
            </a:r>
            <a:endParaRPr kumimoji="0" lang="en-GB" sz="1100" b="1" i="0" u="none" strike="noStrike" kern="1200" cap="none" spc="0" normalizeH="0" baseline="0" noProof="0" dirty="0">
              <a:ln>
                <a:noFill/>
              </a:ln>
              <a:solidFill>
                <a:srgbClr val="FFFFFF"/>
              </a:solidFill>
              <a:effectLst/>
              <a:uLnTx/>
              <a:uFillTx/>
              <a:latin typeface="Arial"/>
              <a:ea typeface="+mn-ea"/>
              <a:cs typeface="Arial"/>
            </a:endParaRPr>
          </a:p>
        </p:txBody>
      </p:sp>
      <p:sp>
        <p:nvSpPr>
          <p:cNvPr id="30" name="Rectangle 29">
            <a:extLst>
              <a:ext uri="{FF2B5EF4-FFF2-40B4-BE49-F238E27FC236}">
                <a16:creationId xmlns:a16="http://schemas.microsoft.com/office/drawing/2014/main" id="{466A7731-1043-451F-8EE1-346721390018}"/>
              </a:ext>
            </a:extLst>
          </p:cNvPr>
          <p:cNvSpPr/>
          <p:nvPr/>
        </p:nvSpPr>
        <p:spPr>
          <a:xfrm>
            <a:off x="54944" y="4438272"/>
            <a:ext cx="3935493" cy="7232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sz="1100" b="1" dirty="0">
                <a:solidFill>
                  <a:srgbClr val="B00D23"/>
                </a:solidFill>
                <a:latin typeface="Arial"/>
              </a:rPr>
              <a:t>4. Leeds Institute for Data Analytics</a:t>
            </a:r>
            <a:endPar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endParaRPr>
          </a:p>
          <a:p>
            <a:pPr lvl="0"/>
            <a:r>
              <a:rPr lang="en-GB" sz="1000" dirty="0">
                <a:solidFill>
                  <a:srgbClr val="000000"/>
                </a:solidFill>
                <a:latin typeface="Arial"/>
              </a:rPr>
              <a:t>Home to state of the art physical and IT infrastructures supporting £50m in research projects. Working with Alan Turing Institute on Urban Analytics Research programme </a:t>
            </a:r>
            <a:r>
              <a:rPr lang="en-GB" sz="1000" b="1" dirty="0">
                <a:solidFill>
                  <a:srgbClr val="000000"/>
                </a:solidFill>
                <a:latin typeface="Arial"/>
                <a:hlinkClick r:id="rId12"/>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10" name="Flowchart: Connector 9">
            <a:extLst>
              <a:ext uri="{FF2B5EF4-FFF2-40B4-BE49-F238E27FC236}">
                <a16:creationId xmlns:a16="http://schemas.microsoft.com/office/drawing/2014/main" id="{9111C4B3-88C2-4C89-AA99-4CD0E4BD6C76}"/>
              </a:ext>
            </a:extLst>
          </p:cNvPr>
          <p:cNvSpPr/>
          <p:nvPr/>
        </p:nvSpPr>
        <p:spPr>
          <a:xfrm>
            <a:off x="5530581" y="5293273"/>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Arial"/>
              <a:ea typeface="+mn-ea"/>
              <a:cs typeface="Arial"/>
            </a:endParaRPr>
          </a:p>
        </p:txBody>
      </p:sp>
      <p:sp>
        <p:nvSpPr>
          <p:cNvPr id="31" name="Rectangle 30">
            <a:extLst>
              <a:ext uri="{FF2B5EF4-FFF2-40B4-BE49-F238E27FC236}">
                <a16:creationId xmlns:a16="http://schemas.microsoft.com/office/drawing/2014/main" id="{CD69BB74-2250-452B-A992-C61E212A941E}"/>
              </a:ext>
            </a:extLst>
          </p:cNvPr>
          <p:cNvSpPr/>
          <p:nvPr/>
        </p:nvSpPr>
        <p:spPr>
          <a:xfrm>
            <a:off x="54000" y="1110293"/>
            <a:ext cx="3965976" cy="120032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1. Institute for Future Cities</a:t>
            </a:r>
          </a:p>
          <a:p>
            <a:pPr lvl="0">
              <a:defRPr/>
            </a:pPr>
            <a:r>
              <a:rPr lang="en-GB" sz="1000" dirty="0">
                <a:solidFill>
                  <a:srgbClr val="000000"/>
                </a:solidFill>
                <a:latin typeface="Arial"/>
              </a:rPr>
              <a:t>Based at the University of Strathclyde’s £89 million state-of-the-art Technology &amp; Innovation Centre, a custom-built City Observatory facility to dynamically visualise cities and city systems in new ways. </a:t>
            </a:r>
            <a:r>
              <a:rPr lang="en-GB" sz="1000" b="1" dirty="0">
                <a:solidFill>
                  <a:srgbClr val="000000"/>
                </a:solidFill>
                <a:latin typeface="Arial"/>
                <a:hlinkClick r:id="rId13"/>
              </a:rPr>
              <a:t>More information</a:t>
            </a:r>
            <a:r>
              <a:rPr lang="en-GB" sz="1000" b="1" dirty="0">
                <a:solidFill>
                  <a:srgbClr val="000000"/>
                </a:solidFill>
                <a:latin typeface="Arial"/>
              </a:rPr>
              <a:t> </a:t>
            </a:r>
            <a:r>
              <a:rPr lang="en-GB" sz="1000" dirty="0">
                <a:solidFill>
                  <a:srgbClr val="1E1348"/>
                </a:solidFill>
                <a:latin typeface="Arial"/>
              </a:rPr>
              <a:t>&amp;</a:t>
            </a:r>
            <a:r>
              <a:rPr lang="en-GB" sz="1000" b="1" dirty="0">
                <a:solidFill>
                  <a:srgbClr val="000000"/>
                </a:solidFill>
                <a:latin typeface="Arial"/>
              </a:rPr>
              <a:t> </a:t>
            </a:r>
            <a:r>
              <a:rPr lang="en-GB" sz="1100" b="1" dirty="0" err="1">
                <a:solidFill>
                  <a:srgbClr val="B00D23"/>
                </a:solidFill>
                <a:latin typeface="Arial"/>
              </a:rPr>
              <a:t>Censis</a:t>
            </a:r>
            <a:r>
              <a:rPr lang="en-GB" sz="1100" b="1" dirty="0">
                <a:solidFill>
                  <a:srgbClr val="B00D23"/>
                </a:solidFill>
                <a:latin typeface="Arial"/>
              </a:rPr>
              <a:t> </a:t>
            </a:r>
            <a:r>
              <a:rPr lang="en-GB" sz="1100" dirty="0">
                <a:solidFill>
                  <a:srgbClr val="1E1348"/>
                </a:solidFill>
                <a:latin typeface="Arial"/>
              </a:rPr>
              <a:t>a</a:t>
            </a:r>
            <a:r>
              <a:rPr lang="en-GB" sz="1000" dirty="0">
                <a:solidFill>
                  <a:srgbClr val="1E1348"/>
                </a:solidFill>
                <a:latin typeface="Arial"/>
              </a:rPr>
              <a:t>n </a:t>
            </a:r>
            <a:r>
              <a:rPr lang="en-GB" sz="1000" dirty="0">
                <a:solidFill>
                  <a:srgbClr val="000000"/>
                </a:solidFill>
                <a:latin typeface="Arial"/>
              </a:rPr>
              <a:t>industry-led Innovation Centre </a:t>
            </a:r>
          </a:p>
          <a:p>
            <a:pPr lvl="0">
              <a:defRPr/>
            </a:pPr>
            <a:r>
              <a:rPr lang="en-GB" sz="1000" dirty="0">
                <a:solidFill>
                  <a:srgbClr val="000000"/>
                </a:solidFill>
                <a:latin typeface="Arial"/>
              </a:rPr>
              <a:t>for Sensor and Imaging Systems (SIS) and Internet of Things</a:t>
            </a:r>
          </a:p>
          <a:p>
            <a:pPr lvl="0">
              <a:defRPr/>
            </a:pPr>
            <a:r>
              <a:rPr lang="en-GB" sz="1000" dirty="0">
                <a:solidFill>
                  <a:srgbClr val="000000"/>
                </a:solidFill>
                <a:latin typeface="Arial"/>
              </a:rPr>
              <a:t>(IoT) technologies and their applications. </a:t>
            </a:r>
            <a:r>
              <a:rPr lang="en-GB" sz="1000" b="1" dirty="0">
                <a:solidFill>
                  <a:srgbClr val="000000"/>
                </a:solidFill>
                <a:latin typeface="Arial"/>
                <a:hlinkClick r:id="rId14"/>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32" name="Flowchart: Connector 31">
            <a:extLst>
              <a:ext uri="{FF2B5EF4-FFF2-40B4-BE49-F238E27FC236}">
                <a16:creationId xmlns:a16="http://schemas.microsoft.com/office/drawing/2014/main" id="{2C728E4C-FB61-47F6-9F1A-0158BF711066}"/>
              </a:ext>
            </a:extLst>
          </p:cNvPr>
          <p:cNvSpPr/>
          <p:nvPr/>
        </p:nvSpPr>
        <p:spPr>
          <a:xfrm>
            <a:off x="3889845" y="3756570"/>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FFFFFF"/>
                </a:solidFill>
                <a:effectLst/>
                <a:uLnTx/>
                <a:uFillTx/>
                <a:latin typeface="Arial"/>
                <a:ea typeface="+mn-ea"/>
                <a:cs typeface="Arial"/>
              </a:rPr>
              <a:t>2</a:t>
            </a:r>
          </a:p>
        </p:txBody>
      </p:sp>
      <p:sp>
        <p:nvSpPr>
          <p:cNvPr id="33" name="Rectangle 32">
            <a:extLst>
              <a:ext uri="{FF2B5EF4-FFF2-40B4-BE49-F238E27FC236}">
                <a16:creationId xmlns:a16="http://schemas.microsoft.com/office/drawing/2014/main" id="{F49F6F20-4927-47A4-B0D1-4886B642912F}"/>
              </a:ext>
            </a:extLst>
          </p:cNvPr>
          <p:cNvSpPr/>
          <p:nvPr/>
        </p:nvSpPr>
        <p:spPr>
          <a:xfrm>
            <a:off x="69241" y="2428495"/>
            <a:ext cx="3935493" cy="103105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srgbClr val="B00D23"/>
                </a:solidFill>
                <a:effectLst/>
                <a:uLnTx/>
                <a:uFillTx/>
                <a:latin typeface="Arial"/>
                <a:ea typeface="+mn-ea"/>
                <a:cs typeface="Arial" panose="020B0604020202020204" pitchFamily="34" charset="0"/>
              </a:rPr>
              <a:t>2. Smart Environments Research Group</a:t>
            </a:r>
          </a:p>
          <a:p>
            <a:pPr lvl="0"/>
            <a:r>
              <a:rPr lang="en-GB" sz="1000" dirty="0">
                <a:solidFill>
                  <a:srgbClr val="000000"/>
                </a:solidFill>
                <a:latin typeface="Arial"/>
              </a:rPr>
              <a:t>Dedicated facilities and expertise for undertaking research in smart environments. Competencies in the design, development and evaluation of smart homes, assistive technologies and intelligent assistive systems </a:t>
            </a:r>
            <a:r>
              <a:rPr lang="en-GB" sz="1000" b="1" dirty="0">
                <a:solidFill>
                  <a:srgbClr val="000000"/>
                </a:solidFill>
                <a:latin typeface="Arial"/>
                <a:hlinkClick r:id="rId15"/>
              </a:rPr>
              <a:t>More information</a:t>
            </a:r>
            <a:r>
              <a:rPr lang="en-GB" sz="1000" b="1" dirty="0">
                <a:solidFill>
                  <a:srgbClr val="000000"/>
                </a:solidFill>
                <a:latin typeface="Arial"/>
              </a:rPr>
              <a:t> </a:t>
            </a:r>
            <a:r>
              <a:rPr lang="en-GB" sz="1000" dirty="0">
                <a:solidFill>
                  <a:srgbClr val="000000"/>
                </a:solidFill>
                <a:latin typeface="Arial"/>
              </a:rPr>
              <a:t>&amp; </a:t>
            </a:r>
            <a:r>
              <a:rPr lang="en-GB" sz="1000" b="1" dirty="0">
                <a:solidFill>
                  <a:srgbClr val="B00D23"/>
                </a:solidFill>
                <a:latin typeface="Arial"/>
              </a:rPr>
              <a:t>CSIT</a:t>
            </a:r>
            <a:r>
              <a:rPr lang="en-GB" sz="1000" dirty="0">
                <a:solidFill>
                  <a:srgbClr val="000000"/>
                </a:solidFill>
                <a:latin typeface="Arial"/>
              </a:rPr>
              <a:t>, a global innovation hub for cybersecurity. </a:t>
            </a:r>
            <a:r>
              <a:rPr lang="en-GB" sz="1000" b="1" dirty="0">
                <a:solidFill>
                  <a:srgbClr val="000000"/>
                </a:solidFill>
                <a:latin typeface="Arial"/>
                <a:hlinkClick r:id="rId16"/>
              </a:rPr>
              <a:t>More information</a:t>
            </a:r>
            <a:endParaRPr kumimoji="0" lang="en-GB" sz="1000" b="1" i="0" u="none" strike="noStrike" kern="1200" cap="none" spc="0" normalizeH="0" baseline="0" noProof="0" dirty="0">
              <a:ln>
                <a:noFill/>
              </a:ln>
              <a:solidFill>
                <a:srgbClr val="1E1348"/>
              </a:solidFill>
              <a:effectLst/>
              <a:uLnTx/>
              <a:uFillTx/>
              <a:latin typeface="Arial"/>
              <a:ea typeface="+mn-ea"/>
              <a:cs typeface="Arial" panose="020B0604020202020204" pitchFamily="34" charset="0"/>
            </a:endParaRPr>
          </a:p>
        </p:txBody>
      </p:sp>
      <p:sp>
        <p:nvSpPr>
          <p:cNvPr id="35" name="Flowchart: Connector 34">
            <a:extLst>
              <a:ext uri="{FF2B5EF4-FFF2-40B4-BE49-F238E27FC236}">
                <a16:creationId xmlns:a16="http://schemas.microsoft.com/office/drawing/2014/main" id="{45A3E3B0-8F0A-4169-9712-E707D044ADEB}"/>
              </a:ext>
            </a:extLst>
          </p:cNvPr>
          <p:cNvSpPr/>
          <p:nvPr/>
        </p:nvSpPr>
        <p:spPr>
          <a:xfrm>
            <a:off x="5737578" y="5273790"/>
            <a:ext cx="201183" cy="144016"/>
          </a:xfrm>
          <a:prstGeom prst="flowChartConnector">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100" b="1" i="0" u="none" strike="noStrike" kern="1200" cap="none" spc="0" normalizeH="0" baseline="0" noProof="0" dirty="0">
              <a:ln>
                <a:noFill/>
              </a:ln>
              <a:solidFill>
                <a:srgbClr val="FFFFFF"/>
              </a:solidFill>
              <a:effectLst/>
              <a:uLnTx/>
              <a:uFillTx/>
              <a:latin typeface="Arial"/>
              <a:ea typeface="+mn-ea"/>
              <a:cs typeface="Arial"/>
            </a:endParaRPr>
          </a:p>
        </p:txBody>
      </p:sp>
      <p:sp>
        <p:nvSpPr>
          <p:cNvPr id="34" name="TextBox 33">
            <a:extLst>
              <a:ext uri="{FF2B5EF4-FFF2-40B4-BE49-F238E27FC236}">
                <a16:creationId xmlns:a16="http://schemas.microsoft.com/office/drawing/2014/main" id="{3AAA5F3C-7529-42CA-8222-DAF774E73A38}"/>
              </a:ext>
            </a:extLst>
          </p:cNvPr>
          <p:cNvSpPr txBox="1"/>
          <p:nvPr/>
        </p:nvSpPr>
        <p:spPr>
          <a:xfrm>
            <a:off x="5644909" y="5226411"/>
            <a:ext cx="410271" cy="246221"/>
          </a:xfrm>
          <a:prstGeom prst="rect">
            <a:avLst/>
          </a:prstGeom>
          <a:noFill/>
        </p:spPr>
        <p:txBody>
          <a:bodyPr wrap="square" rtlCol="0">
            <a:spAutoFit/>
          </a:bodyPr>
          <a:lstStyle/>
          <a:p>
            <a:r>
              <a:rPr lang="en-GB" sz="1000" b="1" dirty="0">
                <a:solidFill>
                  <a:schemeClr val="bg1"/>
                </a:solidFill>
              </a:rPr>
              <a:t>10</a:t>
            </a:r>
          </a:p>
        </p:txBody>
      </p:sp>
      <p:sp>
        <p:nvSpPr>
          <p:cNvPr id="29" name="TextBox 28">
            <a:extLst>
              <a:ext uri="{FF2B5EF4-FFF2-40B4-BE49-F238E27FC236}">
                <a16:creationId xmlns:a16="http://schemas.microsoft.com/office/drawing/2014/main" id="{79CCD180-A932-401D-BCAA-D926C49A3DF2}"/>
              </a:ext>
            </a:extLst>
          </p:cNvPr>
          <p:cNvSpPr txBox="1"/>
          <p:nvPr/>
        </p:nvSpPr>
        <p:spPr>
          <a:xfrm>
            <a:off x="5482322" y="5242170"/>
            <a:ext cx="410271" cy="246221"/>
          </a:xfrm>
          <a:prstGeom prst="rect">
            <a:avLst/>
          </a:prstGeom>
          <a:noFill/>
        </p:spPr>
        <p:txBody>
          <a:bodyPr wrap="square" rtlCol="0">
            <a:spAutoFit/>
          </a:bodyPr>
          <a:lstStyle/>
          <a:p>
            <a:r>
              <a:rPr lang="en-GB" sz="1000" b="1" dirty="0">
                <a:solidFill>
                  <a:schemeClr val="bg1"/>
                </a:solidFill>
              </a:rPr>
              <a:t>11</a:t>
            </a:r>
          </a:p>
        </p:txBody>
      </p:sp>
    </p:spTree>
    <p:extLst>
      <p:ext uri="{BB962C8B-B14F-4D97-AF65-F5344CB8AC3E}">
        <p14:creationId xmlns:p14="http://schemas.microsoft.com/office/powerpoint/2010/main" val="362363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07E09-C783-4388-A077-444ADDB5F0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09"/>
            <a:ext cx="9906000" cy="6853782"/>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Technologies powering smart cities</a:t>
            </a:r>
          </a:p>
        </p:txBody>
      </p:sp>
    </p:spTree>
    <p:extLst>
      <p:ext uri="{BB962C8B-B14F-4D97-AF65-F5344CB8AC3E}">
        <p14:creationId xmlns:p14="http://schemas.microsoft.com/office/powerpoint/2010/main" val="1792180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A990-1945-48FC-A489-F590137AB70A}"/>
              </a:ext>
            </a:extLst>
          </p:cNvPr>
          <p:cNvSpPr>
            <a:spLocks noGrp="1"/>
          </p:cNvSpPr>
          <p:nvPr>
            <p:ph type="title"/>
          </p:nvPr>
        </p:nvSpPr>
        <p:spPr/>
        <p:txBody>
          <a:bodyPr/>
          <a:lstStyle/>
          <a:p>
            <a:r>
              <a:rPr lang="en-GB" dirty="0"/>
              <a:t>Providing the environment for new business startup</a:t>
            </a:r>
          </a:p>
        </p:txBody>
      </p:sp>
      <p:graphicFrame>
        <p:nvGraphicFramePr>
          <p:cNvPr id="9" name="Table 8">
            <a:extLst>
              <a:ext uri="{FF2B5EF4-FFF2-40B4-BE49-F238E27FC236}">
                <a16:creationId xmlns:a16="http://schemas.microsoft.com/office/drawing/2014/main" id="{01BB6B9B-9C26-4A19-83D2-24AEE82C3DE9}"/>
              </a:ext>
            </a:extLst>
          </p:cNvPr>
          <p:cNvGraphicFramePr>
            <a:graphicFrameLocks noGrp="1"/>
          </p:cNvGraphicFramePr>
          <p:nvPr>
            <p:extLst>
              <p:ext uri="{D42A27DB-BD31-4B8C-83A1-F6EECF244321}">
                <p14:modId xmlns:p14="http://schemas.microsoft.com/office/powerpoint/2010/main" val="236170012"/>
              </p:ext>
            </p:extLst>
          </p:nvPr>
        </p:nvGraphicFramePr>
        <p:xfrm>
          <a:off x="416496" y="1572178"/>
          <a:ext cx="8979504" cy="5026525"/>
        </p:xfrm>
        <a:graphic>
          <a:graphicData uri="http://schemas.openxmlformats.org/drawingml/2006/table">
            <a:tbl>
              <a:tblPr firstRow="1" bandRow="1">
                <a:tableStyleId>{5C22544A-7EE6-4342-B048-85BDC9FD1C3A}</a:tableStyleId>
              </a:tblPr>
              <a:tblGrid>
                <a:gridCol w="1176060">
                  <a:extLst>
                    <a:ext uri="{9D8B030D-6E8A-4147-A177-3AD203B41FA5}">
                      <a16:colId xmlns:a16="http://schemas.microsoft.com/office/drawing/2014/main" val="1563596601"/>
                    </a:ext>
                  </a:extLst>
                </a:gridCol>
                <a:gridCol w="666327">
                  <a:extLst>
                    <a:ext uri="{9D8B030D-6E8A-4147-A177-3AD203B41FA5}">
                      <a16:colId xmlns:a16="http://schemas.microsoft.com/office/drawing/2014/main" val="3951294168"/>
                    </a:ext>
                  </a:extLst>
                </a:gridCol>
                <a:gridCol w="7137117">
                  <a:extLst>
                    <a:ext uri="{9D8B030D-6E8A-4147-A177-3AD203B41FA5}">
                      <a16:colId xmlns:a16="http://schemas.microsoft.com/office/drawing/2014/main" val="3906208495"/>
                    </a:ext>
                  </a:extLst>
                </a:gridCol>
              </a:tblGrid>
              <a:tr h="606925">
                <a:tc>
                  <a:txBody>
                    <a:bodyPr/>
                    <a:lstStyle/>
                    <a:p>
                      <a:endParaRPr lang="en-GB" sz="1100" b="1" dirty="0">
                        <a:solidFill>
                          <a:srgbClr val="1E1348"/>
                        </a:solidFill>
                      </a:endParaRPr>
                    </a:p>
                    <a:p>
                      <a:r>
                        <a:rPr lang="en-GB" sz="1100" b="1" dirty="0">
                          <a:solidFill>
                            <a:srgbClr val="1E1348"/>
                          </a:solidFill>
                        </a:rPr>
                        <a:t>Smart energy</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GB" dirty="0">
                        <a:solidFill>
                          <a:srgbClr val="1E1348"/>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Edinburgh Centre for Carbon Innovation</a:t>
                      </a:r>
                      <a:r>
                        <a:rPr lang="en-GB" sz="1100" b="0" dirty="0">
                          <a:solidFill>
                            <a:srgbClr val="1E1348"/>
                          </a:solidFill>
                        </a:rPr>
                        <a:t>: Through a partnership with EIT Climate-KIC, Europe's largest public-private partnership for action on climate change, they give entrepreneurs funding, coaching and support to develop a successful business model. So far they’ve supported more than 35 companies, who between them have raised more than £1 million investment and scooped more than 50 awards.</a:t>
                      </a:r>
                    </a:p>
                    <a:p>
                      <a:endParaRPr lang="en-GB" sz="1100" b="0" dirty="0">
                        <a:solidFill>
                          <a:srgbClr val="1E1348"/>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5792051"/>
                  </a:ext>
                </a:extLst>
              </a:tr>
              <a:tr h="606925">
                <a:tc>
                  <a:txBody>
                    <a:bodyPr/>
                    <a:lstStyle/>
                    <a:p>
                      <a:endParaRPr lang="en-GB" sz="1100" b="1" dirty="0"/>
                    </a:p>
                    <a:p>
                      <a:r>
                        <a:rPr lang="en-GB" sz="1100" b="1" dirty="0"/>
                        <a:t>Smart building</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JLAB by John Lewis </a:t>
                      </a:r>
                      <a:r>
                        <a:rPr lang="en-GB" sz="1100" b="0" dirty="0">
                          <a:solidFill>
                            <a:srgbClr val="1E1348"/>
                          </a:solidFill>
                        </a:rPr>
                        <a:t>(London): </a:t>
                      </a:r>
                      <a:r>
                        <a:rPr lang="en-GB" sz="1100" dirty="0"/>
                        <a:t>The famous John Lewis opens its doors to new and disruptive startups with access to their proprietary technology, data and customers. They have a particular interest in meshing the physical and digital, effortless payments, smart partners and the connected home. </a:t>
                      </a:r>
                    </a:p>
                    <a:p>
                      <a:endParaRPr lang="en-GB"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771124"/>
                  </a:ext>
                </a:extLst>
              </a:tr>
              <a:tr h="606925">
                <a:tc>
                  <a:txBody>
                    <a:bodyPr/>
                    <a:lstStyle/>
                    <a:p>
                      <a:endParaRPr lang="en-GB" sz="1100" b="1" dirty="0"/>
                    </a:p>
                    <a:p>
                      <a:r>
                        <a:rPr lang="en-GB" sz="1100" b="1" dirty="0"/>
                        <a:t>Smart infrastructure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The Landing </a:t>
                      </a:r>
                      <a:r>
                        <a:rPr lang="en-GB" sz="1100" b="0" dirty="0">
                          <a:solidFill>
                            <a:srgbClr val="1E1348"/>
                          </a:solidFill>
                        </a:rPr>
                        <a:t>(Manchester): Based at Media City The new hub at The Landing will give UK businesses, start-ups and tech innovators access to 5G, Internet Of Things, high-speed fibre and the very best technical resources available. The Hub complements Vodafone’s new 5G testbed at Media City in Manchester.</a:t>
                      </a:r>
                      <a:endParaRPr lang="en-GB" sz="1100"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776917"/>
                  </a:ext>
                </a:extLst>
              </a:tr>
              <a:tr h="606925">
                <a:tc>
                  <a:txBody>
                    <a:bodyPr/>
                    <a:lstStyle/>
                    <a:p>
                      <a:endParaRPr lang="en-GB" sz="1100" b="1" dirty="0"/>
                    </a:p>
                    <a:p>
                      <a:r>
                        <a:rPr lang="en-GB" sz="1100" b="1" dirty="0"/>
                        <a:t>Smart governance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Data Lab </a:t>
                      </a:r>
                      <a:r>
                        <a:rPr lang="en-GB" sz="1100" dirty="0"/>
                        <a:t>(Scotland): With a Scotland-wide presence in Aberdeen, Edinburgh and Glasgow, the Data Lab enables industry, public sector and world-class university researchers to innovate and develop new data science capabilities in a collaborative environment. It has supported projects to improve tourism data for local councils, and develop AI technology in public facing robots.</a:t>
                      </a:r>
                    </a:p>
                    <a:p>
                      <a:endParaRPr lang="en-GB"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1699039"/>
                  </a:ext>
                </a:extLst>
              </a:tr>
              <a:tr h="606925">
                <a:tc>
                  <a:txBody>
                    <a:bodyPr/>
                    <a:lstStyle/>
                    <a:p>
                      <a:endParaRPr lang="en-GB" sz="1100" b="1" dirty="0"/>
                    </a:p>
                    <a:p>
                      <a:r>
                        <a:rPr lang="en-GB" sz="1100" b="1" dirty="0"/>
                        <a:t>Smart mobility</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Serendip Smart City Incubator </a:t>
                      </a:r>
                      <a:r>
                        <a:rPr lang="en-GB" sz="1100" dirty="0"/>
                        <a:t>(Birmingham): The Serendip Smart City Incubator provides market access and expertise for digital start-ups through close partnerships with major organisations, accelerating the early growth of new business. They are working with Transport West Midland to support startups on several smart mobility challenges.</a:t>
                      </a:r>
                    </a:p>
                    <a:p>
                      <a:endParaRPr lang="en-GB"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428059"/>
                  </a:ext>
                </a:extLst>
              </a:tr>
              <a:tr h="606925">
                <a:tc>
                  <a:txBody>
                    <a:bodyPr/>
                    <a:lstStyle/>
                    <a:p>
                      <a:endParaRPr lang="en-GB" sz="1100" b="1" dirty="0"/>
                    </a:p>
                    <a:p>
                      <a:r>
                        <a:rPr lang="en-GB" sz="1100" b="1" dirty="0"/>
                        <a:t>Smart health</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GB" sz="1100" b="1" dirty="0">
                          <a:solidFill>
                            <a:srgbClr val="B00D23"/>
                          </a:solidFill>
                        </a:rPr>
                        <a:t>Digital Health Accelerator </a:t>
                      </a:r>
                      <a:r>
                        <a:rPr lang="en-GB" sz="1100" dirty="0"/>
                        <a:t>(London): The accelerator aims to speed up the adoption of technology in London’s NHS. It works with 20-30 high potential start-ups each through workshops and training, “meet the expert” sessions, one to one clinics, and learning opportunities.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2461293"/>
                  </a:ext>
                </a:extLst>
              </a:tr>
            </a:tbl>
          </a:graphicData>
        </a:graphic>
      </p:graphicFrame>
      <p:pic>
        <p:nvPicPr>
          <p:cNvPr id="11" name="Picture 10">
            <a:extLst>
              <a:ext uri="{FF2B5EF4-FFF2-40B4-BE49-F238E27FC236}">
                <a16:creationId xmlns:a16="http://schemas.microsoft.com/office/drawing/2014/main" id="{B5E0B3C2-30E7-4443-8617-A71B87E943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0371" y="2617763"/>
            <a:ext cx="601255" cy="601255"/>
          </a:xfrm>
          <a:prstGeom prst="rect">
            <a:avLst/>
          </a:prstGeom>
        </p:spPr>
      </p:pic>
      <p:pic>
        <p:nvPicPr>
          <p:cNvPr id="12" name="Picture 11">
            <a:extLst>
              <a:ext uri="{FF2B5EF4-FFF2-40B4-BE49-F238E27FC236}">
                <a16:creationId xmlns:a16="http://schemas.microsoft.com/office/drawing/2014/main" id="{E593EB48-FDAF-4150-A774-B390A2DBE6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4275" y="3352171"/>
            <a:ext cx="658010" cy="658010"/>
          </a:xfrm>
          <a:prstGeom prst="rect">
            <a:avLst/>
          </a:prstGeom>
        </p:spPr>
      </p:pic>
      <p:pic>
        <p:nvPicPr>
          <p:cNvPr id="13" name="Graphic 12" descr="Meeting">
            <a:extLst>
              <a:ext uri="{FF2B5EF4-FFF2-40B4-BE49-F238E27FC236}">
                <a16:creationId xmlns:a16="http://schemas.microsoft.com/office/drawing/2014/main" id="{89DF5664-43F5-4F7B-92BA-BD34F5513BF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44275" y="4229334"/>
            <a:ext cx="658010" cy="658010"/>
          </a:xfrm>
          <a:prstGeom prst="rect">
            <a:avLst/>
          </a:prstGeom>
        </p:spPr>
      </p:pic>
      <p:pic>
        <p:nvPicPr>
          <p:cNvPr id="14" name="Picture 13">
            <a:extLst>
              <a:ext uri="{FF2B5EF4-FFF2-40B4-BE49-F238E27FC236}">
                <a16:creationId xmlns:a16="http://schemas.microsoft.com/office/drawing/2014/main" id="{E02142FF-857A-41BD-BEA4-5FAF544FB1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44367" y="5120233"/>
            <a:ext cx="673264" cy="673264"/>
          </a:xfrm>
          <a:prstGeom prst="rect">
            <a:avLst/>
          </a:prstGeom>
        </p:spPr>
      </p:pic>
      <p:pic>
        <p:nvPicPr>
          <p:cNvPr id="15" name="Picture 14">
            <a:extLst>
              <a:ext uri="{FF2B5EF4-FFF2-40B4-BE49-F238E27FC236}">
                <a16:creationId xmlns:a16="http://schemas.microsoft.com/office/drawing/2014/main" id="{3BC87A7E-0180-467E-9CAF-3971A26E3A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44275" y="6026387"/>
            <a:ext cx="571263" cy="571263"/>
          </a:xfrm>
          <a:prstGeom prst="rect">
            <a:avLst/>
          </a:prstGeom>
        </p:spPr>
      </p:pic>
      <p:pic>
        <p:nvPicPr>
          <p:cNvPr id="4" name="Picture 3">
            <a:extLst>
              <a:ext uri="{FF2B5EF4-FFF2-40B4-BE49-F238E27FC236}">
                <a16:creationId xmlns:a16="http://schemas.microsoft.com/office/drawing/2014/main" id="{C3CA6AC6-389C-4C8E-8DE2-DABF7FF6069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75118" y="1666597"/>
            <a:ext cx="540420" cy="540420"/>
          </a:xfrm>
          <a:prstGeom prst="rect">
            <a:avLst/>
          </a:prstGeom>
        </p:spPr>
      </p:pic>
      <p:sp>
        <p:nvSpPr>
          <p:cNvPr id="16" name="TextBox 15">
            <a:extLst>
              <a:ext uri="{FF2B5EF4-FFF2-40B4-BE49-F238E27FC236}">
                <a16:creationId xmlns:a16="http://schemas.microsoft.com/office/drawing/2014/main" id="{852E5550-116D-4F0C-B3B1-511649279DB8}"/>
              </a:ext>
            </a:extLst>
          </p:cNvPr>
          <p:cNvSpPr txBox="1"/>
          <p:nvPr/>
        </p:nvSpPr>
        <p:spPr>
          <a:xfrm>
            <a:off x="568799" y="1141291"/>
            <a:ext cx="8992713" cy="430887"/>
          </a:xfrm>
          <a:prstGeom prst="rect">
            <a:avLst/>
          </a:prstGeom>
          <a:solidFill>
            <a:srgbClr val="DFD5C5"/>
          </a:solidFill>
        </p:spPr>
        <p:txBody>
          <a:bodyPr wrap="square" rtlCol="0">
            <a:spAutoFit/>
          </a:bodyPr>
          <a:lstStyle/>
          <a:p>
            <a:r>
              <a:rPr lang="en-GB" sz="1100" b="1" dirty="0"/>
              <a:t>The UK has a thriving startup ecosystem with London rated the best startup city in Europe. The list below gives a flavour of the many services available to innovators across the country. </a:t>
            </a:r>
          </a:p>
        </p:txBody>
      </p:sp>
      <p:sp>
        <p:nvSpPr>
          <p:cNvPr id="17" name="Rectangle 16">
            <a:extLst>
              <a:ext uri="{FF2B5EF4-FFF2-40B4-BE49-F238E27FC236}">
                <a16:creationId xmlns:a16="http://schemas.microsoft.com/office/drawing/2014/main" id="{640A9165-EBBB-4AAC-8AEE-E70C58E15E76}"/>
              </a:ext>
            </a:extLst>
          </p:cNvPr>
          <p:cNvSpPr/>
          <p:nvPr/>
        </p:nvSpPr>
        <p:spPr>
          <a:xfrm>
            <a:off x="5601481" y="6519446"/>
            <a:ext cx="3877275" cy="215444"/>
          </a:xfrm>
          <a:prstGeom prst="rect">
            <a:avLst/>
          </a:prstGeom>
        </p:spPr>
        <p:txBody>
          <a:bodyPr wrap="square">
            <a:spAutoFit/>
          </a:bodyPr>
          <a:lstStyle/>
          <a:p>
            <a:pPr lvl="0"/>
            <a:r>
              <a:rPr lang="en-GB" sz="800" i="1" dirty="0">
                <a:solidFill>
                  <a:srgbClr val="1E1348"/>
                </a:solidFill>
              </a:rPr>
              <a:t>Source: European Commission (2018) EU Startup Monitor</a:t>
            </a:r>
          </a:p>
        </p:txBody>
      </p:sp>
    </p:spTree>
    <p:extLst>
      <p:ext uri="{BB962C8B-B14F-4D97-AF65-F5344CB8AC3E}">
        <p14:creationId xmlns:p14="http://schemas.microsoft.com/office/powerpoint/2010/main" val="1729871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2CB9-3281-4132-A903-19E537796526}"/>
              </a:ext>
            </a:extLst>
          </p:cNvPr>
          <p:cNvSpPr>
            <a:spLocks noGrp="1"/>
          </p:cNvSpPr>
          <p:nvPr>
            <p:ph type="title"/>
          </p:nvPr>
        </p:nvSpPr>
        <p:spPr>
          <a:xfrm>
            <a:off x="572788" y="301519"/>
            <a:ext cx="9060731" cy="647700"/>
          </a:xfrm>
        </p:spPr>
        <p:txBody>
          <a:bodyPr/>
          <a:lstStyle/>
          <a:p>
            <a:r>
              <a:rPr lang="en-GB" dirty="0"/>
              <a:t>The UK hosts globally significant events</a:t>
            </a:r>
          </a:p>
        </p:txBody>
      </p:sp>
      <p:graphicFrame>
        <p:nvGraphicFramePr>
          <p:cNvPr id="6" name="Group 96">
            <a:extLst>
              <a:ext uri="{FF2B5EF4-FFF2-40B4-BE49-F238E27FC236}">
                <a16:creationId xmlns:a16="http://schemas.microsoft.com/office/drawing/2014/main" id="{3B2ED08B-A56D-4296-9B8A-03B5B1678A33}"/>
              </a:ext>
            </a:extLst>
          </p:cNvPr>
          <p:cNvGraphicFramePr>
            <a:graphicFrameLocks noGrp="1"/>
          </p:cNvGraphicFramePr>
          <p:nvPr>
            <p:extLst>
              <p:ext uri="{D42A27DB-BD31-4B8C-83A1-F6EECF244321}">
                <p14:modId xmlns:p14="http://schemas.microsoft.com/office/powerpoint/2010/main" val="113166649"/>
              </p:ext>
            </p:extLst>
          </p:nvPr>
        </p:nvGraphicFramePr>
        <p:xfrm>
          <a:off x="572788" y="1124744"/>
          <a:ext cx="8775415" cy="5506095"/>
        </p:xfrm>
        <a:graphic>
          <a:graphicData uri="http://schemas.openxmlformats.org/drawingml/2006/table">
            <a:tbl>
              <a:tblPr/>
              <a:tblGrid>
                <a:gridCol w="1502608">
                  <a:extLst>
                    <a:ext uri="{9D8B030D-6E8A-4147-A177-3AD203B41FA5}">
                      <a16:colId xmlns:a16="http://schemas.microsoft.com/office/drawing/2014/main" val="20000"/>
                    </a:ext>
                  </a:extLst>
                </a:gridCol>
                <a:gridCol w="5904656">
                  <a:extLst>
                    <a:ext uri="{9D8B030D-6E8A-4147-A177-3AD203B41FA5}">
                      <a16:colId xmlns:a16="http://schemas.microsoft.com/office/drawing/2014/main" val="208103704"/>
                    </a:ext>
                  </a:extLst>
                </a:gridCol>
                <a:gridCol w="1368151">
                  <a:extLst>
                    <a:ext uri="{9D8B030D-6E8A-4147-A177-3AD203B41FA5}">
                      <a16:colId xmlns:a16="http://schemas.microsoft.com/office/drawing/2014/main" val="1819081759"/>
                    </a:ext>
                  </a:extLst>
                </a:gridCol>
              </a:tblGrid>
              <a:tr h="198523">
                <a:tc>
                  <a:txBody>
                    <a:bodyPr/>
                    <a:lstStyle>
                      <a:lvl1pPr marL="0" algn="l" defTabSz="914400" rtl="0" eaLnBrk="1" latinLnBrk="0" hangingPunct="1">
                        <a:defRPr sz="1800" kern="1200">
                          <a:solidFill>
                            <a:schemeClr val="tx1"/>
                          </a:solidFill>
                          <a:latin typeface="Arial"/>
                          <a:cs typeface="Arial"/>
                        </a:defRPr>
                      </a:lvl1pPr>
                      <a:lvl2pPr marL="457200" algn="l" defTabSz="914400" rtl="0" eaLnBrk="1" latinLnBrk="0" hangingPunct="1">
                        <a:defRPr sz="1800" kern="1200">
                          <a:solidFill>
                            <a:schemeClr val="tx1"/>
                          </a:solidFill>
                          <a:latin typeface="Arial"/>
                          <a:cs typeface="Arial"/>
                        </a:defRPr>
                      </a:lvl2pPr>
                      <a:lvl3pPr marL="914400" algn="l" defTabSz="914400" rtl="0" eaLnBrk="1" latinLnBrk="0" hangingPunct="1">
                        <a:defRPr sz="1800" kern="1200">
                          <a:solidFill>
                            <a:schemeClr val="tx1"/>
                          </a:solidFill>
                          <a:latin typeface="Arial"/>
                          <a:cs typeface="Arial"/>
                        </a:defRPr>
                      </a:lvl3pPr>
                      <a:lvl4pPr marL="1371600" algn="l" defTabSz="914400" rtl="0" eaLnBrk="1" latinLnBrk="0" hangingPunct="1">
                        <a:defRPr sz="1800" kern="1200">
                          <a:solidFill>
                            <a:schemeClr val="tx1"/>
                          </a:solidFill>
                          <a:latin typeface="Arial"/>
                          <a:cs typeface="Arial"/>
                        </a:defRPr>
                      </a:lvl4pPr>
                      <a:lvl5pPr marL="1828800" algn="l" defTabSz="914400" rtl="0" eaLnBrk="1" latinLnBrk="0" hangingPunct="1">
                        <a:defRPr sz="1800" kern="1200">
                          <a:solidFill>
                            <a:schemeClr val="tx1"/>
                          </a:solidFill>
                          <a:latin typeface="Arial"/>
                          <a:cs typeface="Arial"/>
                        </a:defRPr>
                      </a:lvl5pPr>
                      <a:lvl6pPr marL="2286000" algn="l" defTabSz="914400" rtl="0" eaLnBrk="1" latinLnBrk="0" hangingPunct="1">
                        <a:defRPr sz="1800" kern="1200">
                          <a:solidFill>
                            <a:schemeClr val="tx1"/>
                          </a:solidFill>
                          <a:latin typeface="Arial"/>
                          <a:cs typeface="Arial"/>
                        </a:defRPr>
                      </a:lvl6pPr>
                      <a:lvl7pPr marL="2743200" algn="l" defTabSz="914400" rtl="0" eaLnBrk="1" latinLnBrk="0" hangingPunct="1">
                        <a:defRPr sz="1800" kern="1200">
                          <a:solidFill>
                            <a:schemeClr val="tx1"/>
                          </a:solidFill>
                          <a:latin typeface="Arial"/>
                          <a:cs typeface="Arial"/>
                        </a:defRPr>
                      </a:lvl7pPr>
                      <a:lvl8pPr marL="3200400" algn="l" defTabSz="914400" rtl="0" eaLnBrk="1" latinLnBrk="0" hangingPunct="1">
                        <a:defRPr sz="1800" kern="1200">
                          <a:solidFill>
                            <a:schemeClr val="tx1"/>
                          </a:solidFill>
                          <a:latin typeface="Arial"/>
                          <a:cs typeface="Arial"/>
                        </a:defRPr>
                      </a:lvl8pPr>
                      <a:lvl9pPr marL="3657600" algn="l" defTabSz="914400" rtl="0" eaLnBrk="1" latinLnBrk="0" hangingPunct="1">
                        <a:defRPr sz="1800" kern="1200">
                          <a:solidFill>
                            <a:schemeClr val="tx1"/>
                          </a:solidFill>
                          <a:latin typeface="Arial"/>
                          <a:cs typeface="Arial"/>
                        </a:defRPr>
                      </a:lvl9pPr>
                    </a:lstStyle>
                    <a:p>
                      <a:pPr marL="0" marR="0" lvl="0" indent="0" algn="l" defTabSz="914400" rtl="0" eaLnBrk="1" fontAlgn="base" latinLnBrk="0" hangingPunct="1">
                        <a:lnSpc>
                          <a:spcPts val="14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ea typeface="ＭＳ Ｐゴシック" charset="0"/>
                          <a:cs typeface="Arial" charset="0"/>
                        </a:rPr>
                        <a:t>Event</a:t>
                      </a:r>
                    </a:p>
                  </a:txBody>
                  <a:tcPr marL="89994" marR="89994" marT="46806" marB="468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00D23"/>
                    </a:solidFill>
                  </a:tcPr>
                </a:tc>
                <a:tc>
                  <a:txBody>
                    <a:bodyPr/>
                    <a:lstStyle/>
                    <a:p>
                      <a:pPr marL="0" marR="0" lvl="0" indent="0" algn="l" defTabSz="914400" rtl="0" eaLnBrk="1" fontAlgn="base" latinLnBrk="0" hangingPunct="1">
                        <a:lnSpc>
                          <a:spcPts val="14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ea typeface="ＭＳ Ｐゴシック" charset="0"/>
                          <a:cs typeface="Arial" charset="0"/>
                        </a:rPr>
                        <a:t>Description</a:t>
                      </a:r>
                      <a:endParaRPr kumimoji="0" lang="en-US" sz="1000" b="1" i="0" u="none" strike="noStrike" cap="none" normalizeH="0" baseline="0" dirty="0">
                        <a:ln>
                          <a:noFill/>
                        </a:ln>
                        <a:solidFill>
                          <a:schemeClr val="bg1"/>
                        </a:solidFill>
                        <a:effectLst/>
                        <a:latin typeface="Arial" charset="0"/>
                        <a:ea typeface="ＭＳ Ｐゴシック" charset="0"/>
                        <a:cs typeface="Arial" charset="0"/>
                      </a:endParaRPr>
                    </a:p>
                  </a:txBody>
                  <a:tcPr marL="89994" marR="89994" marT="46806" marB="468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00D23"/>
                    </a:solidFill>
                  </a:tcPr>
                </a:tc>
                <a:tc>
                  <a:txBody>
                    <a:bodyPr/>
                    <a:lstStyle/>
                    <a:p>
                      <a:pPr marL="0" marR="0" lvl="0" indent="0" algn="l" defTabSz="914400" rtl="0" eaLnBrk="1" fontAlgn="base" latinLnBrk="0" hangingPunct="1">
                        <a:lnSpc>
                          <a:spcPts val="14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Arial" charset="0"/>
                          <a:ea typeface="ＭＳ Ｐゴシック" charset="0"/>
                          <a:cs typeface="Arial" charset="0"/>
                        </a:rPr>
                        <a:t>More information</a:t>
                      </a:r>
                    </a:p>
                  </a:txBody>
                  <a:tcPr marL="89994" marR="89994" marT="46806" marB="468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00D23"/>
                    </a:solidFill>
                  </a:tcPr>
                </a:tc>
                <a:extLst>
                  <a:ext uri="{0D108BD9-81ED-4DB2-BD59-A6C34878D82A}">
                    <a16:rowId xmlns:a16="http://schemas.microsoft.com/office/drawing/2014/main" val="10000"/>
                  </a:ext>
                </a:extLst>
              </a:tr>
              <a:tr h="630908">
                <a:tc>
                  <a:txBody>
                    <a:bodyPr/>
                    <a:lstStyle/>
                    <a:p>
                      <a:pPr algn="ctr" fontAlgn="b"/>
                      <a:r>
                        <a:rPr lang="en-GB" sz="1100" b="1" i="0" u="none" strike="noStrike" dirty="0">
                          <a:solidFill>
                            <a:srgbClr val="1E1348"/>
                          </a:solidFill>
                          <a:effectLst/>
                          <a:latin typeface="+mn-lt"/>
                        </a:rPr>
                        <a:t>London Tech Week</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r>
                        <a:rPr lang="en-GB" sz="1100" b="0" i="0" u="none" strike="noStrike" dirty="0">
                          <a:solidFill>
                            <a:srgbClr val="1E1348"/>
                          </a:solidFill>
                          <a:effectLst/>
                          <a:latin typeface="+mn-lt"/>
                        </a:rPr>
                        <a:t>Tech Week connects international communities from across the spectrum to address how access to tech for all can have a profoundly positive impact in society and business.</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1" i="0" u="none" strike="noStrike" cap="none" normalizeH="0" baseline="0" dirty="0">
                        <a:ln>
                          <a:noFill/>
                        </a:ln>
                        <a:solidFill>
                          <a:srgbClr val="1E1348"/>
                        </a:solidFill>
                        <a:effectLst/>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cap="none" normalizeH="0" baseline="0" dirty="0">
                          <a:ln>
                            <a:noFill/>
                          </a:ln>
                          <a:solidFill>
                            <a:srgbClr val="1E1348"/>
                          </a:solidFill>
                          <a:effectLst/>
                          <a:latin typeface="Arial" charset="0"/>
                          <a:ea typeface="ＭＳ Ｐゴシック" charset="0"/>
                          <a:cs typeface="Arial" charset="0"/>
                          <a:hlinkClick r:id="rId2"/>
                        </a:rPr>
                        <a:t>Website</a:t>
                      </a:r>
                      <a:endParaRPr kumimoji="0" lang="en-US" sz="1100" b="1"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2269847204"/>
                  </a:ext>
                </a:extLst>
              </a:tr>
              <a:tr h="630908">
                <a:tc>
                  <a:txBody>
                    <a:bodyPr/>
                    <a:lstStyle/>
                    <a:p>
                      <a:pPr algn="ctr" fontAlgn="b"/>
                      <a:r>
                        <a:rPr lang="en-GB" sz="1100" b="1" i="0" u="none" strike="noStrike" dirty="0">
                          <a:solidFill>
                            <a:srgbClr val="1E1348"/>
                          </a:solidFill>
                          <a:effectLst/>
                          <a:latin typeface="+mn-lt"/>
                        </a:rPr>
                        <a:t>Smart Cities UK</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A Forum for learning amongst UK Cities and Towns attended by city officials working in the smart city domain. Stands are available for companies to promote their products and services. </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cap="none" normalizeH="0" baseline="0" dirty="0">
                          <a:ln>
                            <a:noFill/>
                          </a:ln>
                          <a:solidFill>
                            <a:srgbClr val="1E1348"/>
                          </a:solidFill>
                          <a:effectLst/>
                          <a:latin typeface="Arial" charset="0"/>
                          <a:ea typeface="ＭＳ Ｐゴシック" charset="0"/>
                          <a:cs typeface="Arial" charset="0"/>
                          <a:hlinkClick r:id="rId3"/>
                        </a:rPr>
                        <a:t>Website</a:t>
                      </a:r>
                      <a:endParaRPr kumimoji="0" lang="en-US" sz="1100" b="1"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10001"/>
                  </a:ext>
                </a:extLst>
              </a:tr>
              <a:tr h="646972">
                <a:tc>
                  <a:txBody>
                    <a:bodyPr/>
                    <a:lstStyle/>
                    <a:p>
                      <a:pPr algn="ctr" fontAlgn="b"/>
                      <a:r>
                        <a:rPr lang="en-GB" sz="1100" b="1" i="0" u="none" strike="noStrike" dirty="0">
                          <a:solidFill>
                            <a:srgbClr val="1E1348"/>
                          </a:solidFill>
                          <a:effectLst/>
                          <a:latin typeface="+mn-lt"/>
                        </a:rPr>
                        <a:t>MOVE</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One of the world’s most important urban mobility event, MOVE is the global stage for start-ups to connect with influential companies, investors and media.</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hlinkClick r:id="rId4"/>
                        </a:rPr>
                        <a:t>Website</a:t>
                      </a:r>
                      <a:endPar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l"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10002"/>
                  </a:ext>
                </a:extLst>
              </a:tr>
              <a:tr h="547969">
                <a:tc>
                  <a:txBody>
                    <a:bodyPr/>
                    <a:lstStyle/>
                    <a:p>
                      <a:pPr algn="ctr" fontAlgn="b"/>
                      <a:r>
                        <a:rPr lang="en-GB" sz="1100" b="1" i="0" u="none" strike="noStrike" dirty="0">
                          <a:solidFill>
                            <a:srgbClr val="1E1348"/>
                          </a:solidFill>
                          <a:effectLst/>
                          <a:latin typeface="+mn-lt"/>
                        </a:rPr>
                        <a:t>IoT Tech Expo</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The World’s Largest Internet of Things Conference Series; the IoT Tech Expo Global event in London will bring together key industries from across the globe for 2 days of top level content and discussion.</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hlinkClick r:id="rId5"/>
                        </a:rPr>
                        <a:t>Website</a:t>
                      </a:r>
                      <a:endPar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l" defTabSz="914400" rtl="0" eaLnBrk="1" fontAlgn="base" latinLnBrk="0" hangingPunct="1">
                        <a:lnSpc>
                          <a:spcPts val="1200"/>
                        </a:lnSpc>
                        <a:spcBef>
                          <a:spcPct val="0"/>
                        </a:spcBef>
                        <a:spcAft>
                          <a:spcPts val="300"/>
                        </a:spcAft>
                        <a:buClrTx/>
                        <a:buSzTx/>
                        <a:buFontTx/>
                        <a:buNone/>
                        <a:tabLst/>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3777750550"/>
                  </a:ext>
                </a:extLst>
              </a:tr>
              <a:tr h="709955">
                <a:tc>
                  <a:txBody>
                    <a:bodyPr/>
                    <a:lstStyle/>
                    <a:p>
                      <a:pPr algn="ctr" fontAlgn="b"/>
                      <a:r>
                        <a:rPr lang="en-GB" sz="1100" b="1" i="0" u="none" strike="noStrike" dirty="0">
                          <a:solidFill>
                            <a:srgbClr val="1E1348"/>
                          </a:solidFill>
                          <a:effectLst/>
                          <a:latin typeface="+mn-lt"/>
                        </a:rPr>
                        <a:t>Intelligent Transport Conference</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Brings together stakeholders from across the international transport markets to share development and investment plans, technological advances, current challenges and how to overcome them.</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hlinkClick r:id="rId6"/>
                        </a:rPr>
                        <a:t>Website</a:t>
                      </a:r>
                      <a:endPar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l"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1693566151"/>
                  </a:ext>
                </a:extLst>
              </a:tr>
              <a:tr h="556186">
                <a:tc>
                  <a:txBody>
                    <a:bodyPr/>
                    <a:lstStyle/>
                    <a:p>
                      <a:pPr algn="ctr" fontAlgn="b"/>
                      <a:r>
                        <a:rPr lang="en-GB" sz="1100" b="1" i="0" u="none" strike="noStrike" dirty="0">
                          <a:solidFill>
                            <a:srgbClr val="1E1348"/>
                          </a:solidFill>
                          <a:effectLst/>
                          <a:latin typeface="+mn-lt"/>
                        </a:rPr>
                        <a:t>SPACE International Conference</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A platform to discuss the recent advances and research results in the fields of Sustainable Architecture, Planning and Urban Design and all related areas such as engineering, education, interior architecture, social sciences.</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hlinkClick r:id="rId7"/>
                        </a:rPr>
                        <a:t>Website</a:t>
                      </a:r>
                      <a:endPar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l"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10003"/>
                  </a:ext>
                </a:extLst>
              </a:tr>
              <a:tr h="709955">
                <a:tc>
                  <a:txBody>
                    <a:bodyPr/>
                    <a:lstStyle/>
                    <a:p>
                      <a:pPr algn="ctr" fontAlgn="b"/>
                      <a:r>
                        <a:rPr lang="en-GB" sz="1100" b="1" i="0" u="none" strike="noStrike" dirty="0">
                          <a:solidFill>
                            <a:srgbClr val="1E1348"/>
                          </a:solidFill>
                          <a:effectLst/>
                          <a:latin typeface="+mn-lt"/>
                        </a:rPr>
                        <a:t>Smart Cities Live</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algn="l" fontAlgn="b"/>
                      <a:endParaRPr lang="en-GB" sz="1100" b="0" i="0" u="none" strike="noStrike" dirty="0">
                        <a:solidFill>
                          <a:srgbClr val="1E1348"/>
                        </a:solidFill>
                        <a:effectLst/>
                        <a:latin typeface="+mn-lt"/>
                      </a:endParaRPr>
                    </a:p>
                    <a:p>
                      <a:pPr algn="l" fontAlgn="b"/>
                      <a:r>
                        <a:rPr lang="en-GB" sz="1100" b="0" i="0" u="none" strike="noStrike" dirty="0">
                          <a:solidFill>
                            <a:srgbClr val="1E1348"/>
                          </a:solidFill>
                          <a:effectLst/>
                          <a:latin typeface="+mn-lt"/>
                        </a:rPr>
                        <a:t>An opportunity to meet with governments, politicians and industry around many different issues for smart cities.</a:t>
                      </a:r>
                    </a:p>
                    <a:p>
                      <a:pPr algn="l" fontAlgn="b"/>
                      <a:endParaRPr lang="en-GB" sz="1100" b="0" i="0" u="none" strike="noStrike" dirty="0">
                        <a:solidFill>
                          <a:srgbClr val="1E1348"/>
                        </a:solidFill>
                        <a:effectLst/>
                        <a:latin typeface="+mn-lt"/>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tc>
                  <a:txBody>
                    <a:bodyPr/>
                    <a:lstStyle/>
                    <a:p>
                      <a:pPr marL="0" marR="0" lvl="0" indent="0" algn="ctr" defTabSz="914400" rtl="0" eaLnBrk="1" fontAlgn="base" latinLnBrk="0" hangingPunct="1">
                        <a:lnSpc>
                          <a:spcPts val="12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ctr" defTabSz="914400" rtl="0" eaLnBrk="1" fontAlgn="base" latinLnBrk="0" hangingPunct="1">
                        <a:lnSpc>
                          <a:spcPts val="1200"/>
                        </a:lnSpc>
                        <a:spcBef>
                          <a:spcPct val="0"/>
                        </a:spcBef>
                        <a:spcAft>
                          <a:spcPts val="300"/>
                        </a:spcAft>
                        <a:buClrTx/>
                        <a:buSzTx/>
                        <a:buFontTx/>
                        <a:buNone/>
                        <a:tabLst/>
                        <a:defRPr/>
                      </a:pPr>
                      <a:r>
                        <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hlinkClick r:id="rId8"/>
                        </a:rPr>
                        <a:t>Website</a:t>
                      </a:r>
                      <a:endParaRPr kumimoji="0" lang="en-US" sz="1100" b="1"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a:p>
                      <a:pPr marL="0" marR="0" lvl="0" indent="0" algn="l" defTabSz="914400" rtl="0" eaLnBrk="1" fontAlgn="base" latinLnBrk="0" hangingPunct="1">
                        <a:lnSpc>
                          <a:spcPts val="1200"/>
                        </a:lnSpc>
                        <a:spcBef>
                          <a:spcPct val="0"/>
                        </a:spcBef>
                        <a:spcAft>
                          <a:spcPts val="300"/>
                        </a:spcAft>
                        <a:buClrTx/>
                        <a:buSzTx/>
                        <a:buFontTx/>
                        <a:buNone/>
                        <a:tabLst/>
                      </a:pPr>
                      <a:endParaRPr kumimoji="0" lang="en-US" sz="1100" b="0" i="0" u="none" strike="noStrike" cap="none" normalizeH="0" baseline="0" dirty="0">
                        <a:ln>
                          <a:noFill/>
                        </a:ln>
                        <a:solidFill>
                          <a:srgbClr val="1E1348"/>
                        </a:solidFill>
                        <a:effectLst/>
                        <a:latin typeface="Arial" charset="0"/>
                        <a:ea typeface="ＭＳ Ｐゴシック" charset="0"/>
                        <a:cs typeface="Arial" charset="0"/>
                      </a:endParaRPr>
                    </a:p>
                  </a:txBody>
                  <a:tcPr marL="91434" marR="91434"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5DC"/>
                    </a:solidFill>
                  </a:tcPr>
                </a:tc>
                <a:extLst>
                  <a:ext uri="{0D108BD9-81ED-4DB2-BD59-A6C34878D82A}">
                    <a16:rowId xmlns:a16="http://schemas.microsoft.com/office/drawing/2014/main" val="1248630004"/>
                  </a:ext>
                </a:extLst>
              </a:tr>
            </a:tbl>
          </a:graphicData>
        </a:graphic>
      </p:graphicFrame>
    </p:spTree>
    <p:extLst>
      <p:ext uri="{BB962C8B-B14F-4D97-AF65-F5344CB8AC3E}">
        <p14:creationId xmlns:p14="http://schemas.microsoft.com/office/powerpoint/2010/main" val="525349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D476C8-D240-48EB-A7CC-3AA33E0E8C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906000" cy="6851681"/>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The broader smart cities offer</a:t>
            </a:r>
          </a:p>
        </p:txBody>
      </p:sp>
    </p:spTree>
    <p:extLst>
      <p:ext uri="{BB962C8B-B14F-4D97-AF65-F5344CB8AC3E}">
        <p14:creationId xmlns:p14="http://schemas.microsoft.com/office/powerpoint/2010/main" val="3514120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A6C0908-CBA5-4D61-8441-BA0B442BEECD}"/>
              </a:ext>
            </a:extLst>
          </p:cNvPr>
          <p:cNvSpPr/>
          <p:nvPr/>
        </p:nvSpPr>
        <p:spPr>
          <a:xfrm>
            <a:off x="5104800" y="1342365"/>
            <a:ext cx="4291200" cy="4547399"/>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Opportunity sectors</a:t>
            </a:r>
          </a:p>
          <a:p>
            <a:pPr marL="720000" lvl="0" indent="-171450" eaLnBrk="1" hangingPunct="1">
              <a:spcBef>
                <a:spcPts val="0"/>
              </a:spcBef>
              <a:spcAft>
                <a:spcPts val="300"/>
              </a:spcAft>
              <a:buClr>
                <a:schemeClr val="bg1"/>
              </a:buClr>
              <a:buFont typeface="Wingdings" panose="05000000000000000000" pitchFamily="2" charset="2"/>
              <a:buChar char="§"/>
            </a:pPr>
            <a:r>
              <a:rPr lang="en-GB" sz="1100" kern="0" dirty="0">
                <a:solidFill>
                  <a:srgbClr val="1E1348"/>
                </a:solidFill>
                <a:latin typeface="Arial"/>
                <a:cs typeface="Arial"/>
              </a:rPr>
              <a:t>As part of a £200m investment, 5G testbeds have been set up provide opportunities for manufacturers of sensors, mobile devices and IoT connected devices to develop and test next-generation technology.</a:t>
            </a:r>
          </a:p>
          <a:p>
            <a:pPr marL="720000" lvl="0" indent="-171450" eaLnBrk="1" hangingPunct="1">
              <a:spcBef>
                <a:spcPts val="0"/>
              </a:spcBef>
              <a:spcAft>
                <a:spcPts val="300"/>
              </a:spcAft>
              <a:buClr>
                <a:schemeClr val="bg1"/>
              </a:buClr>
              <a:buFont typeface="Wingdings" panose="05000000000000000000" pitchFamily="2" charset="2"/>
              <a:buChar char="§"/>
            </a:pPr>
            <a:endParaRPr lang="en-GB" sz="1100" kern="0" dirty="0">
              <a:solidFill>
                <a:srgbClr val="1E1348"/>
              </a:solidFill>
              <a:latin typeface="Arial"/>
              <a:cs typeface="Arial"/>
            </a:endParaRPr>
          </a:p>
          <a:p>
            <a:pPr marL="720000" lvl="0" indent="-171450" eaLnBrk="1" hangingPunct="1">
              <a:spcBef>
                <a:spcPts val="0"/>
              </a:spcBef>
              <a:spcAft>
                <a:spcPts val="300"/>
              </a:spcAft>
              <a:buClr>
                <a:schemeClr val="bg1"/>
              </a:buClr>
              <a:buFont typeface="Wingdings" panose="05000000000000000000" pitchFamily="2" charset="2"/>
              <a:buChar char="§"/>
            </a:pPr>
            <a:r>
              <a:rPr lang="en-GB" sz="1100" kern="0" dirty="0">
                <a:solidFill>
                  <a:srgbClr val="1E1348"/>
                </a:solidFill>
                <a:latin typeface="Arial"/>
                <a:cs typeface="Arial"/>
              </a:rPr>
              <a:t>The new £72m </a:t>
            </a:r>
            <a:r>
              <a:rPr lang="en-GB" sz="1100" b="1" kern="0" dirty="0">
                <a:solidFill>
                  <a:srgbClr val="1E1348"/>
                </a:solidFill>
                <a:latin typeface="Arial"/>
                <a:cs typeface="Arial"/>
              </a:rPr>
              <a:t>Core Innovation Hub </a:t>
            </a:r>
            <a:r>
              <a:rPr lang="en-GB" sz="1100" kern="0" dirty="0">
                <a:solidFill>
                  <a:srgbClr val="1E1348"/>
                </a:solidFill>
                <a:latin typeface="Arial"/>
                <a:cs typeface="Arial"/>
              </a:rPr>
              <a:t>aims to transform the UK’s construction industry by supporting the development and use of technologies such as digital design, advanced manufacturing, robotics, drones and augmented and virtual reality.</a:t>
            </a:r>
          </a:p>
          <a:p>
            <a:pPr marL="720000" lvl="0" indent="-171450" eaLnBrk="1" hangingPunct="1">
              <a:spcBef>
                <a:spcPts val="0"/>
              </a:spcBef>
              <a:spcAft>
                <a:spcPts val="300"/>
              </a:spcAft>
              <a:buClr>
                <a:schemeClr val="bg1"/>
              </a:buClr>
              <a:buFont typeface="Wingdings" panose="05000000000000000000" pitchFamily="2" charset="2"/>
              <a:buChar char="§"/>
            </a:pPr>
            <a:endParaRPr lang="en-GB" sz="1100" kern="0" dirty="0">
              <a:solidFill>
                <a:srgbClr val="1E1348"/>
              </a:solidFill>
              <a:latin typeface="Arial"/>
              <a:cs typeface="Arial"/>
            </a:endParaRPr>
          </a:p>
          <a:p>
            <a:pPr marL="720000" lvl="0" indent="-171450" eaLnBrk="1" hangingPunct="1">
              <a:spcBef>
                <a:spcPts val="0"/>
              </a:spcBef>
              <a:spcAft>
                <a:spcPts val="300"/>
              </a:spcAft>
              <a:buClr>
                <a:schemeClr val="bg1"/>
              </a:buClr>
              <a:buFont typeface="Wingdings" panose="05000000000000000000" pitchFamily="2" charset="2"/>
              <a:buChar char="§"/>
            </a:pPr>
            <a:r>
              <a:rPr lang="en-GB" sz="1100" kern="0" dirty="0" err="1">
                <a:solidFill>
                  <a:srgbClr val="1E1348"/>
                </a:solidFill>
                <a:latin typeface="Arial"/>
                <a:cs typeface="Arial"/>
              </a:rPr>
              <a:t>ElectTech</a:t>
            </a:r>
            <a:r>
              <a:rPr lang="en-GB" sz="1100" kern="0" dirty="0">
                <a:solidFill>
                  <a:srgbClr val="1E1348"/>
                </a:solidFill>
                <a:latin typeface="Arial"/>
                <a:cs typeface="Arial"/>
              </a:rPr>
              <a:t> (electronics, electro-technical + embedded software) is a major sector in the UK, employing </a:t>
            </a:r>
            <a:r>
              <a:rPr lang="en-GB" sz="1100" b="1" kern="0" dirty="0">
                <a:solidFill>
                  <a:srgbClr val="1E1348"/>
                </a:solidFill>
                <a:latin typeface="Arial"/>
                <a:cs typeface="Arial"/>
              </a:rPr>
              <a:t>more than a million people </a:t>
            </a:r>
            <a:r>
              <a:rPr lang="en-GB" sz="1100" kern="0" dirty="0">
                <a:solidFill>
                  <a:srgbClr val="1E1348"/>
                </a:solidFill>
                <a:latin typeface="Arial"/>
                <a:cs typeface="Arial"/>
              </a:rPr>
              <a:t>in over 45,000 companies.</a:t>
            </a:r>
          </a:p>
          <a:p>
            <a:pPr marL="720000" lvl="0" indent="-171450" eaLnBrk="1" hangingPunct="1">
              <a:spcBef>
                <a:spcPts val="0"/>
              </a:spcBef>
              <a:spcAft>
                <a:spcPts val="300"/>
              </a:spcAft>
              <a:buClr>
                <a:schemeClr val="bg1"/>
              </a:buClr>
              <a:buFont typeface="Wingdings" panose="05000000000000000000" pitchFamily="2" charset="2"/>
              <a:buChar char="§"/>
            </a:pPr>
            <a:endParaRPr lang="en-GB" sz="1100" kern="0" dirty="0">
              <a:solidFill>
                <a:srgbClr val="1E1348"/>
              </a:solidFill>
              <a:latin typeface="Arial"/>
              <a:cs typeface="Arial"/>
            </a:endParaRPr>
          </a:p>
          <a:p>
            <a:pPr marL="720000" lvl="0" indent="-171450" eaLnBrk="1" hangingPunct="1">
              <a:spcBef>
                <a:spcPts val="0"/>
              </a:spcBef>
              <a:spcAft>
                <a:spcPts val="300"/>
              </a:spcAft>
              <a:buClr>
                <a:schemeClr val="bg1"/>
              </a:buClr>
              <a:buFont typeface="Wingdings" panose="05000000000000000000" pitchFamily="2" charset="2"/>
              <a:buChar char="§"/>
            </a:pPr>
            <a:r>
              <a:rPr lang="en-GB" sz="1100" kern="0" dirty="0">
                <a:solidFill>
                  <a:srgbClr val="1E1348"/>
                </a:solidFill>
                <a:latin typeface="Arial"/>
                <a:cs typeface="Arial"/>
              </a:rPr>
              <a:t>By 2035 there are forecast to be </a:t>
            </a:r>
            <a:r>
              <a:rPr lang="en-GB" sz="1100" b="1" kern="0" dirty="0">
                <a:solidFill>
                  <a:srgbClr val="1E1348"/>
                </a:solidFill>
                <a:latin typeface="Arial"/>
                <a:cs typeface="Arial"/>
              </a:rPr>
              <a:t>10,000 additional jobs </a:t>
            </a:r>
            <a:r>
              <a:rPr lang="en-GB" sz="1100" kern="0" dirty="0">
                <a:solidFill>
                  <a:srgbClr val="1E1348"/>
                </a:solidFill>
                <a:latin typeface="Arial"/>
                <a:cs typeface="Arial"/>
              </a:rPr>
              <a:t>in the UK connected vehicle industry and supply chain.</a:t>
            </a:r>
          </a:p>
          <a:p>
            <a:pPr marL="720000" lvl="0" indent="-171450" eaLnBrk="1" hangingPunct="1">
              <a:spcBef>
                <a:spcPts val="0"/>
              </a:spcBef>
              <a:spcAft>
                <a:spcPts val="300"/>
              </a:spcAft>
              <a:buClr>
                <a:schemeClr val="bg1"/>
              </a:buClr>
              <a:buFont typeface="Wingdings" panose="05000000000000000000" pitchFamily="2" charset="2"/>
              <a:buChar char="§"/>
            </a:pPr>
            <a:endParaRPr lang="en-GB" sz="1100" kern="0" dirty="0">
              <a:solidFill>
                <a:srgbClr val="1E1348"/>
              </a:solidFill>
              <a:latin typeface="Arial"/>
              <a:cs typeface="Arial"/>
            </a:endParaRPr>
          </a:p>
          <a:p>
            <a:pPr marL="720000" lvl="0" indent="-171450" eaLnBrk="1" hangingPunct="1">
              <a:spcBef>
                <a:spcPts val="0"/>
              </a:spcBef>
              <a:spcAft>
                <a:spcPts val="300"/>
              </a:spcAft>
              <a:buClr>
                <a:schemeClr val="bg1"/>
              </a:buClr>
              <a:buFont typeface="Wingdings" panose="05000000000000000000" pitchFamily="2" charset="2"/>
              <a:buChar char="§"/>
            </a:pPr>
            <a:r>
              <a:rPr lang="en-GB" sz="1100" kern="0" dirty="0">
                <a:solidFill>
                  <a:srgbClr val="1E1348"/>
                </a:solidFill>
                <a:latin typeface="Arial"/>
                <a:cs typeface="Arial"/>
              </a:rPr>
              <a:t>In 2016 the Government announced a new £400 million Digital Infrastructure Investment Fund, matched by private finance, that will invest in new fibre networks up to 2020. </a:t>
            </a:r>
          </a:p>
        </p:txBody>
      </p:sp>
      <p:sp>
        <p:nvSpPr>
          <p:cNvPr id="2" name="Title 1">
            <a:extLst>
              <a:ext uri="{FF2B5EF4-FFF2-40B4-BE49-F238E27FC236}">
                <a16:creationId xmlns:a16="http://schemas.microsoft.com/office/drawing/2014/main" id="{AED4AA85-95CA-406D-8C2F-CC41FC517E30}"/>
              </a:ext>
            </a:extLst>
          </p:cNvPr>
          <p:cNvSpPr>
            <a:spLocks noGrp="1"/>
          </p:cNvSpPr>
          <p:nvPr>
            <p:ph type="title"/>
          </p:nvPr>
        </p:nvSpPr>
        <p:spPr/>
        <p:txBody>
          <a:bodyPr/>
          <a:lstStyle/>
          <a:p>
            <a:r>
              <a:rPr lang="en-GB" dirty="0"/>
              <a:t>Supporting suppliers of the smart city market</a:t>
            </a:r>
          </a:p>
        </p:txBody>
      </p:sp>
      <p:sp>
        <p:nvSpPr>
          <p:cNvPr id="3" name="Content Placeholder 2">
            <a:extLst>
              <a:ext uri="{FF2B5EF4-FFF2-40B4-BE49-F238E27FC236}">
                <a16:creationId xmlns:a16="http://schemas.microsoft.com/office/drawing/2014/main" id="{0ED7A8B0-0D9C-4418-8AD6-51433F99EFCB}"/>
              </a:ext>
            </a:extLst>
          </p:cNvPr>
          <p:cNvSpPr>
            <a:spLocks noGrp="1"/>
          </p:cNvSpPr>
          <p:nvPr>
            <p:ph sz="half" idx="1"/>
          </p:nvPr>
        </p:nvSpPr>
        <p:spPr>
          <a:xfrm>
            <a:off x="568800" y="1341438"/>
            <a:ext cx="4320000" cy="2054628"/>
          </a:xfrm>
        </p:spPr>
        <p:txBody>
          <a:bodyPr/>
          <a:lstStyle/>
          <a:p>
            <a:r>
              <a:rPr lang="en-GB" dirty="0">
                <a:solidFill>
                  <a:srgbClr val="B00D23"/>
                </a:solidFill>
              </a:rPr>
              <a:t>Creating the environment for investment</a:t>
            </a:r>
          </a:p>
          <a:p>
            <a:r>
              <a:rPr lang="en-GB" sz="1100" b="0" dirty="0"/>
              <a:t>The rapid growth of smart cities in the UK provides opportunities within the smart city supply chain. Key opportunities exist in providing the future infrastructure, testing and developing software and hardware in real-life environments, and constructing the smart cities of the future. </a:t>
            </a:r>
          </a:p>
          <a:p>
            <a:endParaRPr lang="en-GB" sz="1100" b="0" dirty="0"/>
          </a:p>
          <a:p>
            <a:r>
              <a:rPr lang="en-GB" sz="1100" b="0" dirty="0"/>
              <a:t>The UK is an ideal base to set up production in key industries thanks to ever increasing demand, a large experienced workforce, and  government and industry investment in infrastructure and innovation.</a:t>
            </a:r>
          </a:p>
          <a:p>
            <a:endParaRPr lang="en-GB" sz="1100" b="0" dirty="0"/>
          </a:p>
          <a:p>
            <a:endParaRPr lang="en-GB" sz="1100" b="0" dirty="0"/>
          </a:p>
          <a:p>
            <a:endParaRPr lang="en-GB" sz="1100" b="0" dirty="0"/>
          </a:p>
        </p:txBody>
      </p:sp>
      <p:sp>
        <p:nvSpPr>
          <p:cNvPr id="6" name="Content Placeholder 3">
            <a:extLst>
              <a:ext uri="{FF2B5EF4-FFF2-40B4-BE49-F238E27FC236}">
                <a16:creationId xmlns:a16="http://schemas.microsoft.com/office/drawing/2014/main" id="{D40031EF-09FF-4BCF-AC47-DAD67D60B8D3}"/>
              </a:ext>
            </a:extLst>
          </p:cNvPr>
          <p:cNvSpPr txBox="1">
            <a:spLocks noGrp="1"/>
          </p:cNvSpPr>
          <p:nvPr>
            <p:ph sz="half" idx="2"/>
          </p:nvPr>
        </p:nvSpPr>
        <p:spPr bwMode="auto">
          <a:xfrm>
            <a:off x="551140" y="3396066"/>
            <a:ext cx="4320000" cy="2985684"/>
          </a:xfrm>
          <a:prstGeom prst="rect">
            <a:avLst/>
          </a:prstGeom>
          <a:solidFill>
            <a:srgbClr val="DFD5C5"/>
          </a:solidFill>
          <a:ln>
            <a:noFill/>
          </a:ln>
          <a:effectLst/>
        </p:spPr>
        <p:txBody>
          <a:bodyPr vert="horz" wrap="square" lIns="0" tIns="45720" rIns="0" bIns="45720" numCol="1" anchor="t" anchorCtr="0" compatLnSpc="1">
            <a:prstTxWarp prst="textNoShape">
              <a:avLst/>
            </a:prstTxWarp>
          </a:bodyPr>
          <a:lstStyle>
            <a:lvl1pPr algn="l" rtl="0" eaLnBrk="1" fontAlgn="base" hangingPunct="1">
              <a:spcBef>
                <a:spcPts val="0"/>
              </a:spcBef>
              <a:spcAft>
                <a:spcPts val="300"/>
              </a:spcAft>
              <a:defRPr sz="1400" b="1">
                <a:solidFill>
                  <a:schemeClr val="tx1"/>
                </a:solidFill>
                <a:latin typeface="+mn-lt"/>
                <a:ea typeface="+mn-ea"/>
                <a:cs typeface="+mn-cs"/>
              </a:defRPr>
            </a:lvl1pPr>
            <a:lvl2pPr marL="269875" indent="-268288" algn="l" rtl="0" eaLnBrk="1" fontAlgn="base" hangingPunct="1">
              <a:spcBef>
                <a:spcPct val="20000"/>
              </a:spcBef>
              <a:spcAft>
                <a:spcPct val="0"/>
              </a:spcAft>
              <a:buClr>
                <a:schemeClr val="accent1"/>
              </a:buClr>
              <a:buChar char="•"/>
              <a:defRPr sz="1100">
                <a:solidFill>
                  <a:schemeClr val="tx1"/>
                </a:solidFill>
                <a:latin typeface="+mn-lt"/>
                <a:cs typeface="+mn-cs"/>
              </a:defRPr>
            </a:lvl2pPr>
            <a:lvl3pPr marL="541338" indent="-269875" algn="l" rtl="0" eaLnBrk="1" fontAlgn="base" hangingPunct="1">
              <a:spcBef>
                <a:spcPct val="0"/>
              </a:spcBef>
              <a:spcAft>
                <a:spcPct val="0"/>
              </a:spcAft>
              <a:buFont typeface="Arial" panose="020B0604020202020204" pitchFamily="34" charset="0"/>
              <a:buChar char="–"/>
              <a:defRPr sz="1100">
                <a:solidFill>
                  <a:schemeClr val="tx1"/>
                </a:solidFill>
                <a:latin typeface="+mn-lt"/>
                <a:cs typeface="+mn-cs"/>
              </a:defRPr>
            </a:lvl3pPr>
            <a:lvl4pPr marL="804863" indent="-261938" algn="l" rtl="0" eaLnBrk="1" fontAlgn="base" hangingPunct="1">
              <a:spcBef>
                <a:spcPct val="0"/>
              </a:spcBef>
              <a:spcAft>
                <a:spcPct val="0"/>
              </a:spcAft>
              <a:buChar char="–"/>
              <a:defRPr sz="1100">
                <a:solidFill>
                  <a:schemeClr val="tx1"/>
                </a:solidFill>
                <a:latin typeface="+mn-lt"/>
                <a:cs typeface="+mn-cs"/>
              </a:defRPr>
            </a:lvl4pPr>
            <a:lvl5pPr marL="2074863" indent="-228600" algn="l" rtl="0" eaLnBrk="1" fontAlgn="base" hangingPunct="1">
              <a:spcBef>
                <a:spcPct val="20000"/>
              </a:spcBef>
              <a:spcAft>
                <a:spcPct val="0"/>
              </a:spcAft>
              <a:buChar char="»"/>
              <a:defRPr sz="1100">
                <a:solidFill>
                  <a:schemeClr val="tx1"/>
                </a:solidFill>
                <a:latin typeface="+mn-lt"/>
                <a:cs typeface="+mn-cs"/>
              </a:defRPr>
            </a:lvl5pPr>
            <a:lvl6pPr marL="2532063" indent="-228600" algn="l" rtl="0" eaLnBrk="1" fontAlgn="base" hangingPunct="1">
              <a:spcBef>
                <a:spcPct val="20000"/>
              </a:spcBef>
              <a:spcAft>
                <a:spcPct val="0"/>
              </a:spcAft>
              <a:buChar char="»"/>
              <a:defRPr sz="1800">
                <a:solidFill>
                  <a:schemeClr val="tx1"/>
                </a:solidFill>
                <a:latin typeface="+mn-lt"/>
                <a:cs typeface="+mn-cs"/>
              </a:defRPr>
            </a:lvl6pPr>
            <a:lvl7pPr marL="2989263" indent="-228600" algn="l" rtl="0" eaLnBrk="1" fontAlgn="base" hangingPunct="1">
              <a:spcBef>
                <a:spcPct val="20000"/>
              </a:spcBef>
              <a:spcAft>
                <a:spcPct val="0"/>
              </a:spcAft>
              <a:buChar char="»"/>
              <a:defRPr sz="1800">
                <a:solidFill>
                  <a:schemeClr val="tx1"/>
                </a:solidFill>
                <a:latin typeface="+mn-lt"/>
                <a:cs typeface="+mn-cs"/>
              </a:defRPr>
            </a:lvl7pPr>
            <a:lvl8pPr marL="3446463" indent="-228600" algn="l" rtl="0" eaLnBrk="1" fontAlgn="base" hangingPunct="1">
              <a:spcBef>
                <a:spcPct val="20000"/>
              </a:spcBef>
              <a:spcAft>
                <a:spcPct val="0"/>
              </a:spcAft>
              <a:buChar char="»"/>
              <a:defRPr sz="1800">
                <a:solidFill>
                  <a:schemeClr val="tx1"/>
                </a:solidFill>
                <a:latin typeface="+mn-lt"/>
                <a:cs typeface="+mn-cs"/>
              </a:defRPr>
            </a:lvl8pPr>
            <a:lvl9pPr marL="3903663" indent="-228600" algn="l" rtl="0" eaLnBrk="1" fontAlgn="base" hangingPunct="1">
              <a:spcBef>
                <a:spcPct val="20000"/>
              </a:spcBef>
              <a:spcAft>
                <a:spcPct val="0"/>
              </a:spcAft>
              <a:buChar char="»"/>
              <a:defRPr sz="1800">
                <a:solidFill>
                  <a:schemeClr val="tx1"/>
                </a:solidFill>
                <a:latin typeface="+mn-lt"/>
                <a:cs typeface="+mn-cs"/>
              </a:defRPr>
            </a:lvl9pPr>
          </a:lstStyle>
          <a:p>
            <a:pPr marL="108000"/>
            <a:r>
              <a:rPr lang="en-GB" kern="0" dirty="0">
                <a:solidFill>
                  <a:schemeClr val="accent1"/>
                </a:solidFill>
              </a:rPr>
              <a:t>Horizon scanning: </a:t>
            </a:r>
            <a:r>
              <a:rPr lang="en-GB" dirty="0">
                <a:solidFill>
                  <a:schemeClr val="accent1"/>
                </a:solidFill>
              </a:rPr>
              <a:t>Digital Manufacturing in Cities</a:t>
            </a:r>
          </a:p>
          <a:p>
            <a:pPr marL="108000"/>
            <a:r>
              <a:rPr lang="en-GB" sz="1100" b="0" dirty="0">
                <a:solidFill>
                  <a:srgbClr val="1E1348"/>
                </a:solidFill>
              </a:rPr>
              <a:t>Smart cities have the potential to realise more localised manufacturing and simplified supply chains. Technologies such as additive manufacturing (3D printing) can reduce the length supply chains and carbon footprint of products, while the Industrial Internet of Things can connect local manufacturing with other facilities anywhere in the world. The use of digital manufacturing technologies in smart cities complements the underlying smart city themes of using technology to combine environmental sustainability with economic growth, in a way that meets local need.</a:t>
            </a:r>
          </a:p>
          <a:p>
            <a:pPr marL="108000"/>
            <a:endParaRPr lang="en-GB" sz="1100" b="0" dirty="0">
              <a:solidFill>
                <a:srgbClr val="1E1348"/>
              </a:solidFill>
            </a:endParaRPr>
          </a:p>
          <a:p>
            <a:pPr marL="108000"/>
            <a:r>
              <a:rPr lang="en-GB" sz="1100" b="0" dirty="0">
                <a:solidFill>
                  <a:srgbClr val="1E1348"/>
                </a:solidFill>
              </a:rPr>
              <a:t>The opportunities for the Digital Manufacturing in the UK are significant with the Government’s Made Smarter Review suggesting that adoption of these technologies could impact the UK economy by </a:t>
            </a:r>
            <a:r>
              <a:rPr lang="en-GB" sz="1100" dirty="0">
                <a:solidFill>
                  <a:srgbClr val="1E1348"/>
                </a:solidFill>
              </a:rPr>
              <a:t>£455bn in the next decade</a:t>
            </a:r>
            <a:r>
              <a:rPr lang="en-GB" sz="1100" b="0" dirty="0">
                <a:solidFill>
                  <a:srgbClr val="1E1348"/>
                </a:solidFill>
              </a:rPr>
              <a:t>.</a:t>
            </a:r>
            <a:endParaRPr lang="en-GB" kern="0" dirty="0">
              <a:solidFill>
                <a:schemeClr val="accent1"/>
              </a:solidFill>
            </a:endParaRPr>
          </a:p>
        </p:txBody>
      </p:sp>
      <p:sp>
        <p:nvSpPr>
          <p:cNvPr id="8" name="Rectangle 7">
            <a:extLst>
              <a:ext uri="{FF2B5EF4-FFF2-40B4-BE49-F238E27FC236}">
                <a16:creationId xmlns:a16="http://schemas.microsoft.com/office/drawing/2014/main" id="{0AF12079-D182-4C34-AAC1-3A7B98E7F877}"/>
              </a:ext>
            </a:extLst>
          </p:cNvPr>
          <p:cNvSpPr/>
          <p:nvPr/>
        </p:nvSpPr>
        <p:spPr>
          <a:xfrm>
            <a:off x="4970234" y="5882059"/>
            <a:ext cx="4953000" cy="954107"/>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dirty="0">
                <a:ln>
                  <a:noFill/>
                </a:ln>
                <a:solidFill>
                  <a:srgbClr val="1E1348"/>
                </a:solidFill>
                <a:effectLst/>
                <a:uLnTx/>
                <a:uFillTx/>
              </a:rPr>
              <a:t>Source: Department for Business, Energy and Industrial Strategy (2017) Made Smarter Review</a:t>
            </a:r>
          </a:p>
          <a:p>
            <a:pPr marL="0" marR="0" lvl="0" indent="0" defTabSz="914400" eaLnBrk="1" fontAlgn="auto" latinLnBrk="0" hangingPunct="1">
              <a:lnSpc>
                <a:spcPct val="100000"/>
              </a:lnSpc>
              <a:spcBef>
                <a:spcPts val="0"/>
              </a:spcBef>
              <a:spcAft>
                <a:spcPts val="0"/>
              </a:spcAft>
              <a:buClrTx/>
              <a:buSzTx/>
              <a:buFontTx/>
              <a:buNone/>
              <a:tabLst/>
              <a:defRPr/>
            </a:pPr>
            <a:r>
              <a:rPr lang="en-GB" sz="800" i="1" kern="0" dirty="0">
                <a:solidFill>
                  <a:srgbClr val="1E1348"/>
                </a:solidFill>
              </a:rPr>
              <a:t>Transport Systems Catapult (2017) Market Forecast for Connected and Autonomous Vehicles</a:t>
            </a:r>
          </a:p>
          <a:p>
            <a:pPr marL="0" marR="0" lvl="0" indent="0" defTabSz="914400" eaLnBrk="1" fontAlgn="auto" latinLnBrk="0" hangingPunct="1">
              <a:lnSpc>
                <a:spcPct val="100000"/>
              </a:lnSpc>
              <a:spcBef>
                <a:spcPts val="0"/>
              </a:spcBef>
              <a:spcAft>
                <a:spcPts val="0"/>
              </a:spcAft>
              <a:buClrTx/>
              <a:buSzTx/>
              <a:buFontTx/>
              <a:buNone/>
              <a:tabLst/>
              <a:defRPr/>
            </a:pPr>
            <a:r>
              <a:rPr lang="en-GB" sz="800" i="1" kern="0" dirty="0">
                <a:solidFill>
                  <a:srgbClr val="1E1348"/>
                </a:solidFill>
              </a:rPr>
              <a:t>Kumar et al (2017) How will Smart City Production Systems Transform Supply Chain Designhttps://doi.org/10.1080/00207543.2016.119805</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dirty="0">
                <a:ln>
                  <a:noFill/>
                </a:ln>
                <a:solidFill>
                  <a:srgbClr val="1E1348"/>
                </a:solidFill>
                <a:effectLst/>
                <a:uLnTx/>
                <a:uFillTx/>
              </a:rPr>
              <a:t>Innovate UK (2018) </a:t>
            </a:r>
            <a:r>
              <a:rPr lang="en-GB" sz="800" i="1" kern="0" dirty="0">
                <a:solidFill>
                  <a:srgbClr val="1E1348"/>
                </a:solidFill>
              </a:rPr>
              <a:t>UK construction sector to be injected with big dose of innovation </a:t>
            </a:r>
            <a:r>
              <a:rPr lang="en-GB" sz="800" i="1" kern="0" dirty="0">
                <a:solidFill>
                  <a:srgbClr val="1E1348"/>
                </a:solidFill>
                <a:hlinkClick r:id="rId2"/>
              </a:rPr>
              <a:t>https://innovateuk.blog.gov.uk/2018/12/06/uk-construction-sector-to-be-injected-with-big-dose-of-innovation/</a:t>
            </a:r>
            <a:endParaRPr kumimoji="0" lang="en-GB" sz="800" b="0" i="1" u="none" strike="noStrike" kern="0" cap="none" spc="0" normalizeH="0" baseline="0" noProof="0" dirty="0">
              <a:ln>
                <a:noFill/>
              </a:ln>
              <a:solidFill>
                <a:srgbClr val="1E1348"/>
              </a:solidFill>
              <a:effectLst/>
              <a:uLnTx/>
              <a:uFillTx/>
            </a:endParaRPr>
          </a:p>
        </p:txBody>
      </p:sp>
      <p:pic>
        <p:nvPicPr>
          <p:cNvPr id="10" name="Graphic 9" descr="Robot">
            <a:extLst>
              <a:ext uri="{FF2B5EF4-FFF2-40B4-BE49-F238E27FC236}">
                <a16:creationId xmlns:a16="http://schemas.microsoft.com/office/drawing/2014/main" id="{EE4C8024-D933-4304-B185-DF3DF43A681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19472" y="3670880"/>
            <a:ext cx="502394" cy="502394"/>
          </a:xfrm>
          <a:prstGeom prst="rect">
            <a:avLst/>
          </a:prstGeom>
        </p:spPr>
      </p:pic>
      <p:pic>
        <p:nvPicPr>
          <p:cNvPr id="14" name="Graphic 13" descr="Cell Tower">
            <a:extLst>
              <a:ext uri="{FF2B5EF4-FFF2-40B4-BE49-F238E27FC236}">
                <a16:creationId xmlns:a16="http://schemas.microsoft.com/office/drawing/2014/main" id="{CBA7B41E-85ED-482A-826C-394E80FE258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93478" y="5198980"/>
            <a:ext cx="469169" cy="469169"/>
          </a:xfrm>
          <a:prstGeom prst="rect">
            <a:avLst/>
          </a:prstGeom>
        </p:spPr>
      </p:pic>
      <p:pic>
        <p:nvPicPr>
          <p:cNvPr id="16" name="Graphic 15" descr="City">
            <a:extLst>
              <a:ext uri="{FF2B5EF4-FFF2-40B4-BE49-F238E27FC236}">
                <a16:creationId xmlns:a16="http://schemas.microsoft.com/office/drawing/2014/main" id="{4B43D34C-4FB7-4CF5-BFD7-F1279780E82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05989" y="2676133"/>
            <a:ext cx="529361" cy="529361"/>
          </a:xfrm>
          <a:prstGeom prst="rect">
            <a:avLst/>
          </a:prstGeom>
        </p:spPr>
      </p:pic>
      <p:pic>
        <p:nvPicPr>
          <p:cNvPr id="18" name="Graphic 17" descr="Bus">
            <a:extLst>
              <a:ext uri="{FF2B5EF4-FFF2-40B4-BE49-F238E27FC236}">
                <a16:creationId xmlns:a16="http://schemas.microsoft.com/office/drawing/2014/main" id="{35964015-B985-4723-B9EC-039F98945F6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92056" y="4423755"/>
            <a:ext cx="429810" cy="429810"/>
          </a:xfrm>
          <a:prstGeom prst="rect">
            <a:avLst/>
          </a:prstGeom>
        </p:spPr>
      </p:pic>
      <p:pic>
        <p:nvPicPr>
          <p:cNvPr id="20" name="Graphic 19" descr="Wi-Fi">
            <a:extLst>
              <a:ext uri="{FF2B5EF4-FFF2-40B4-BE49-F238E27FC236}">
                <a16:creationId xmlns:a16="http://schemas.microsoft.com/office/drawing/2014/main" id="{38BB5D6E-87C5-450E-B425-E4A8EFF1D57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98414" y="1749738"/>
            <a:ext cx="459298" cy="459298"/>
          </a:xfrm>
          <a:prstGeom prst="rect">
            <a:avLst/>
          </a:prstGeom>
        </p:spPr>
      </p:pic>
    </p:spTree>
    <p:extLst>
      <p:ext uri="{BB962C8B-B14F-4D97-AF65-F5344CB8AC3E}">
        <p14:creationId xmlns:p14="http://schemas.microsoft.com/office/powerpoint/2010/main" val="189110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3A41-96DE-40C6-B68B-FDF230CE4811}"/>
              </a:ext>
            </a:extLst>
          </p:cNvPr>
          <p:cNvSpPr>
            <a:spLocks noGrp="1"/>
          </p:cNvSpPr>
          <p:nvPr>
            <p:ph type="title"/>
          </p:nvPr>
        </p:nvSpPr>
        <p:spPr/>
        <p:txBody>
          <a:bodyPr/>
          <a:lstStyle/>
          <a:p>
            <a:r>
              <a:rPr lang="en-GB" dirty="0"/>
              <a:t>Exporting smart city expertise to the world</a:t>
            </a:r>
          </a:p>
        </p:txBody>
      </p:sp>
      <p:sp>
        <p:nvSpPr>
          <p:cNvPr id="4" name="TextBox 3">
            <a:extLst>
              <a:ext uri="{FF2B5EF4-FFF2-40B4-BE49-F238E27FC236}">
                <a16:creationId xmlns:a16="http://schemas.microsoft.com/office/drawing/2014/main" id="{D8E609DB-B93C-453B-BC50-09D23A8DF9A4}"/>
              </a:ext>
            </a:extLst>
          </p:cNvPr>
          <p:cNvSpPr txBox="1"/>
          <p:nvPr/>
        </p:nvSpPr>
        <p:spPr>
          <a:xfrm>
            <a:off x="598628" y="2064042"/>
            <a:ext cx="2986219" cy="2000548"/>
          </a:xfrm>
          <a:prstGeom prst="rect">
            <a:avLst/>
          </a:prstGeom>
          <a:noFill/>
          <a:ln w="3175">
            <a:noFill/>
          </a:ln>
        </p:spPr>
        <p:txBody>
          <a:bodyPr wrap="square" rtlCol="0">
            <a:spAutoFit/>
          </a:bodyPr>
          <a:lstStyle/>
          <a:p>
            <a:r>
              <a:rPr lang="en-GB" sz="1400" b="1" dirty="0">
                <a:solidFill>
                  <a:srgbClr val="C00000"/>
                </a:solidFill>
              </a:rPr>
              <a:t>Urban Planning</a:t>
            </a:r>
          </a:p>
          <a:p>
            <a:pPr marL="171450" indent="-171450">
              <a:buClr>
                <a:srgbClr val="B00D23"/>
              </a:buClr>
              <a:buFont typeface="Wingdings" panose="05000000000000000000" pitchFamily="2" charset="2"/>
              <a:buChar char="§"/>
            </a:pPr>
            <a:r>
              <a:rPr lang="en-GB" sz="1100" dirty="0"/>
              <a:t>Over 17,000 UK architecture firms with a revenue of £7.6bn.</a:t>
            </a:r>
          </a:p>
          <a:p>
            <a:pPr marL="171450" indent="-171450">
              <a:buClr>
                <a:srgbClr val="B00D23"/>
              </a:buClr>
              <a:buFont typeface="Wingdings" panose="05000000000000000000" pitchFamily="2" charset="2"/>
              <a:buChar char="§"/>
            </a:pPr>
            <a:r>
              <a:rPr lang="en-GB" sz="1100" dirty="0"/>
              <a:t>UK developed BREEAM green building standards and Building Information Management (BIM) software used internationally.</a:t>
            </a:r>
          </a:p>
          <a:p>
            <a:pPr marL="171450" indent="-171450">
              <a:buClr>
                <a:srgbClr val="B00D23"/>
              </a:buClr>
              <a:buFont typeface="Wingdings" panose="05000000000000000000" pitchFamily="2" charset="2"/>
              <a:buChar char="§"/>
            </a:pPr>
            <a:r>
              <a:rPr lang="en-GB" sz="1100" dirty="0"/>
              <a:t>The Architectural Activities industry in the UK is expected to record strong overall growth over the five years.</a:t>
            </a:r>
          </a:p>
          <a:p>
            <a:pPr marL="171450" indent="-171450">
              <a:buClr>
                <a:srgbClr val="B00D23"/>
              </a:buClr>
              <a:buFont typeface="Wingdings" panose="05000000000000000000" pitchFamily="2" charset="2"/>
              <a:buChar char="§"/>
            </a:pPr>
            <a:endParaRPr lang="en-GB" sz="1100" dirty="0"/>
          </a:p>
        </p:txBody>
      </p:sp>
      <p:sp>
        <p:nvSpPr>
          <p:cNvPr id="5" name="TextBox 4">
            <a:extLst>
              <a:ext uri="{FF2B5EF4-FFF2-40B4-BE49-F238E27FC236}">
                <a16:creationId xmlns:a16="http://schemas.microsoft.com/office/drawing/2014/main" id="{B6CB3F0D-B25E-401D-A821-985FD5AF4A15}"/>
              </a:ext>
            </a:extLst>
          </p:cNvPr>
          <p:cNvSpPr txBox="1"/>
          <p:nvPr/>
        </p:nvSpPr>
        <p:spPr>
          <a:xfrm>
            <a:off x="622537" y="4290741"/>
            <a:ext cx="2890297" cy="2046714"/>
          </a:xfrm>
          <a:prstGeom prst="rect">
            <a:avLst/>
          </a:prstGeom>
          <a:noFill/>
          <a:ln w="3175">
            <a:noFill/>
          </a:ln>
        </p:spPr>
        <p:txBody>
          <a:bodyPr wrap="square" rtlCol="0">
            <a:spAutoFit/>
          </a:bodyPr>
          <a:lstStyle/>
          <a:p>
            <a:r>
              <a:rPr lang="en-GB" sz="1400" b="1" dirty="0">
                <a:solidFill>
                  <a:srgbClr val="C00000"/>
                </a:solidFill>
              </a:rPr>
              <a:t>Infrastructure engineering &amp; construction</a:t>
            </a:r>
          </a:p>
          <a:p>
            <a:pPr marL="171450" indent="-171450">
              <a:buClr>
                <a:srgbClr val="B00D23"/>
              </a:buClr>
              <a:buFont typeface="Wingdings" panose="05000000000000000000" pitchFamily="2" charset="2"/>
              <a:buChar char="§"/>
            </a:pPr>
            <a:r>
              <a:rPr lang="en-GB" sz="1100" dirty="0">
                <a:solidFill>
                  <a:srgbClr val="1E1348"/>
                </a:solidFill>
              </a:rPr>
              <a:t>Over 80,000 UK businesses providing consultant engineering services with an annual revenue of £53bn.</a:t>
            </a:r>
          </a:p>
          <a:p>
            <a:pPr marL="171450" indent="-171450">
              <a:buClr>
                <a:srgbClr val="B00D23"/>
              </a:buClr>
              <a:buFont typeface="Wingdings" panose="05000000000000000000" pitchFamily="2" charset="2"/>
              <a:buChar char="§"/>
            </a:pPr>
            <a:r>
              <a:rPr lang="en-GB" sz="1100" dirty="0">
                <a:solidFill>
                  <a:srgbClr val="1E1348"/>
                </a:solidFill>
              </a:rPr>
              <a:t>UK construction and civil engineering firms lead major urban infrastructure developments worldwide.</a:t>
            </a:r>
          </a:p>
          <a:p>
            <a:pPr marL="171450" indent="-171450">
              <a:buClr>
                <a:srgbClr val="B00D23"/>
              </a:buClr>
              <a:buFont typeface="Wingdings" panose="05000000000000000000" pitchFamily="2" charset="2"/>
              <a:buChar char="§"/>
            </a:pPr>
            <a:r>
              <a:rPr lang="en-GB" sz="1100" dirty="0">
                <a:solidFill>
                  <a:srgbClr val="1E1348"/>
                </a:solidFill>
              </a:rPr>
              <a:t>Continuing global demand for energy and telecommunications infrastructure is driving industry growth.</a:t>
            </a:r>
          </a:p>
        </p:txBody>
      </p:sp>
      <p:sp>
        <p:nvSpPr>
          <p:cNvPr id="6" name="TextBox 5">
            <a:extLst>
              <a:ext uri="{FF2B5EF4-FFF2-40B4-BE49-F238E27FC236}">
                <a16:creationId xmlns:a16="http://schemas.microsoft.com/office/drawing/2014/main" id="{11C56829-29DA-4E25-9B5D-F59F26BD8DF1}"/>
              </a:ext>
            </a:extLst>
          </p:cNvPr>
          <p:cNvSpPr txBox="1"/>
          <p:nvPr/>
        </p:nvSpPr>
        <p:spPr>
          <a:xfrm>
            <a:off x="6479132" y="2064042"/>
            <a:ext cx="2882597" cy="2000548"/>
          </a:xfrm>
          <a:prstGeom prst="rect">
            <a:avLst/>
          </a:prstGeom>
          <a:noFill/>
          <a:ln w="3175">
            <a:noFill/>
          </a:ln>
        </p:spPr>
        <p:txBody>
          <a:bodyPr wrap="square" rtlCol="0">
            <a:spAutoFit/>
          </a:bodyPr>
          <a:lstStyle/>
          <a:p>
            <a:r>
              <a:rPr lang="en-GB" sz="1400" b="1" dirty="0">
                <a:solidFill>
                  <a:srgbClr val="B00D23"/>
                </a:solidFill>
              </a:rPr>
              <a:t>Data, software &amp; analytics</a:t>
            </a:r>
          </a:p>
          <a:p>
            <a:pPr marL="171450" indent="-171450">
              <a:buClr>
                <a:srgbClr val="B00D23"/>
              </a:buClr>
              <a:buFont typeface="Wingdings" panose="05000000000000000000" pitchFamily="2" charset="2"/>
              <a:buChar char="§"/>
            </a:pPr>
            <a:r>
              <a:rPr lang="en-GB" sz="1100" dirty="0">
                <a:solidFill>
                  <a:srgbClr val="1E1348"/>
                </a:solidFill>
              </a:rPr>
              <a:t>The UK ICT industry contribute 8% of the country’s GVA.</a:t>
            </a:r>
          </a:p>
          <a:p>
            <a:pPr marL="171450" indent="-171450">
              <a:buClr>
                <a:srgbClr val="B00D23"/>
              </a:buClr>
              <a:buFont typeface="Wingdings" panose="05000000000000000000" pitchFamily="2" charset="2"/>
              <a:buChar char="§"/>
            </a:pPr>
            <a:r>
              <a:rPr lang="en-GB" sz="1100" dirty="0">
                <a:solidFill>
                  <a:srgbClr val="1E1348"/>
                </a:solidFill>
              </a:rPr>
              <a:t>The UK’s strengths and competitiveness in software design and development puts UK firms in a strong position to capture a large share of the global market .</a:t>
            </a:r>
          </a:p>
          <a:p>
            <a:pPr marL="171450" indent="-171450">
              <a:buClr>
                <a:srgbClr val="B00D23"/>
              </a:buClr>
              <a:buFont typeface="Wingdings" panose="05000000000000000000" pitchFamily="2" charset="2"/>
              <a:buChar char="§"/>
            </a:pPr>
            <a:r>
              <a:rPr lang="en-GB" sz="1100" dirty="0">
                <a:solidFill>
                  <a:srgbClr val="1E1348"/>
                </a:solidFill>
              </a:rPr>
              <a:t>Eight out of ten UK universities are engaged with the Internet of Things teaching and research.</a:t>
            </a:r>
          </a:p>
        </p:txBody>
      </p:sp>
      <p:sp>
        <p:nvSpPr>
          <p:cNvPr id="7" name="Rectangle 6">
            <a:extLst>
              <a:ext uri="{FF2B5EF4-FFF2-40B4-BE49-F238E27FC236}">
                <a16:creationId xmlns:a16="http://schemas.microsoft.com/office/drawing/2014/main" id="{8C13FC52-8D24-48BB-AD44-8BB91D442E53}"/>
              </a:ext>
            </a:extLst>
          </p:cNvPr>
          <p:cNvSpPr/>
          <p:nvPr/>
        </p:nvSpPr>
        <p:spPr>
          <a:xfrm>
            <a:off x="568799" y="1134228"/>
            <a:ext cx="8792930" cy="278757"/>
          </a:xfrm>
          <a:prstGeom prst="rect">
            <a:avLst/>
          </a:prstGeom>
          <a:solidFill>
            <a:srgbClr val="DFD5C5"/>
          </a:solidFill>
        </p:spPr>
        <p:txBody>
          <a:bodyPr wrap="square">
            <a:spAutoFit/>
          </a:bodyPr>
          <a:lstStyle/>
          <a:p>
            <a:pPr algn="ctr"/>
            <a:r>
              <a:rPr lang="en-GB" sz="1200" b="1" dirty="0">
                <a:latin typeface="Georgia" panose="02040502050405020303" pitchFamily="18" charset="0"/>
              </a:rPr>
              <a:t>The UK is home to expertise in smart city development that is proving valuable to cities across the world.</a:t>
            </a:r>
          </a:p>
        </p:txBody>
      </p:sp>
      <p:sp>
        <p:nvSpPr>
          <p:cNvPr id="8" name="TextBox 7">
            <a:extLst>
              <a:ext uri="{FF2B5EF4-FFF2-40B4-BE49-F238E27FC236}">
                <a16:creationId xmlns:a16="http://schemas.microsoft.com/office/drawing/2014/main" id="{F4977DA6-9E29-4EEC-A019-71515152583C}"/>
              </a:ext>
            </a:extLst>
          </p:cNvPr>
          <p:cNvSpPr txBox="1"/>
          <p:nvPr/>
        </p:nvSpPr>
        <p:spPr>
          <a:xfrm>
            <a:off x="3596934" y="5314098"/>
            <a:ext cx="2934666" cy="1369606"/>
          </a:xfrm>
          <a:prstGeom prst="rect">
            <a:avLst/>
          </a:prstGeom>
          <a:noFill/>
          <a:ln w="3175">
            <a:noFill/>
          </a:ln>
        </p:spPr>
        <p:txBody>
          <a:bodyPr wrap="square" rtlCol="0">
            <a:spAutoFit/>
          </a:bodyPr>
          <a:lstStyle/>
          <a:p>
            <a:r>
              <a:rPr lang="en-GB" sz="1400" b="1" dirty="0">
                <a:solidFill>
                  <a:srgbClr val="C00000"/>
                </a:solidFill>
              </a:rPr>
              <a:t>Project management, financing &amp; real estate</a:t>
            </a:r>
          </a:p>
          <a:p>
            <a:pPr marL="171450" indent="-171450">
              <a:buClr>
                <a:srgbClr val="B00D23"/>
              </a:buClr>
              <a:buFont typeface="Wingdings" panose="05000000000000000000" pitchFamily="2" charset="2"/>
              <a:buChar char="§"/>
            </a:pPr>
            <a:r>
              <a:rPr lang="en-GB" sz="1100" dirty="0"/>
              <a:t>UK Building Project Management industry revenue of nearly £30bn.</a:t>
            </a:r>
          </a:p>
          <a:p>
            <a:pPr marL="171450" indent="-171450">
              <a:buClr>
                <a:srgbClr val="B00D23"/>
              </a:buClr>
              <a:buFont typeface="Wingdings" panose="05000000000000000000" pitchFamily="2" charset="2"/>
              <a:buChar char="§"/>
            </a:pPr>
            <a:r>
              <a:rPr lang="en-GB" sz="1100" dirty="0"/>
              <a:t>UK Professional and business services exports to developed countries are second only to the US.</a:t>
            </a:r>
          </a:p>
        </p:txBody>
      </p:sp>
      <p:sp>
        <p:nvSpPr>
          <p:cNvPr id="9" name="TextBox 8">
            <a:extLst>
              <a:ext uri="{FF2B5EF4-FFF2-40B4-BE49-F238E27FC236}">
                <a16:creationId xmlns:a16="http://schemas.microsoft.com/office/drawing/2014/main" id="{C237319E-05FF-468F-992A-35B48B3F9488}"/>
              </a:ext>
            </a:extLst>
          </p:cNvPr>
          <p:cNvSpPr txBox="1"/>
          <p:nvPr/>
        </p:nvSpPr>
        <p:spPr>
          <a:xfrm>
            <a:off x="3600634" y="1617767"/>
            <a:ext cx="2930966" cy="1492716"/>
          </a:xfrm>
          <a:prstGeom prst="rect">
            <a:avLst/>
          </a:prstGeom>
          <a:noFill/>
          <a:ln w="3175">
            <a:noFill/>
          </a:ln>
        </p:spPr>
        <p:txBody>
          <a:bodyPr wrap="square" rtlCol="0">
            <a:spAutoFit/>
          </a:bodyPr>
          <a:lstStyle/>
          <a:p>
            <a:r>
              <a:rPr lang="en-GB" sz="1400" b="1" dirty="0">
                <a:solidFill>
                  <a:srgbClr val="C00000"/>
                </a:solidFill>
              </a:rPr>
              <a:t>Public engagement</a:t>
            </a:r>
          </a:p>
          <a:p>
            <a:pPr marL="171450" indent="-171450">
              <a:buClr>
                <a:srgbClr val="B00D23"/>
              </a:buClr>
              <a:buFont typeface="Wingdings" panose="05000000000000000000" pitchFamily="2" charset="2"/>
              <a:buChar char="§"/>
            </a:pPr>
            <a:r>
              <a:rPr lang="en-GB" sz="1100" dirty="0"/>
              <a:t>UK firms providing innovative user-centred service design solution worldwide.</a:t>
            </a:r>
          </a:p>
          <a:p>
            <a:pPr marL="171450" indent="-171450">
              <a:buClr>
                <a:srgbClr val="B00D23"/>
              </a:buClr>
              <a:buFont typeface="Wingdings" panose="05000000000000000000" pitchFamily="2" charset="2"/>
              <a:buChar char="§"/>
            </a:pPr>
            <a:r>
              <a:rPr lang="en-GB" sz="1100" dirty="0"/>
              <a:t>UK cities and civic organisation reinventing citizen engagement with city-making processes.</a:t>
            </a:r>
          </a:p>
          <a:p>
            <a:pPr marL="171450" indent="-171450">
              <a:buClr>
                <a:srgbClr val="B00D23"/>
              </a:buClr>
              <a:buFont typeface="Wingdings" panose="05000000000000000000" pitchFamily="2" charset="2"/>
              <a:buChar char="§"/>
            </a:pPr>
            <a:endParaRPr lang="en-GB" sz="1100" dirty="0"/>
          </a:p>
        </p:txBody>
      </p:sp>
      <p:sp>
        <p:nvSpPr>
          <p:cNvPr id="10" name="TextBox 9">
            <a:extLst>
              <a:ext uri="{FF2B5EF4-FFF2-40B4-BE49-F238E27FC236}">
                <a16:creationId xmlns:a16="http://schemas.microsoft.com/office/drawing/2014/main" id="{A5CCA7FC-9CF6-4444-AFA8-827B3AC96BE6}"/>
              </a:ext>
            </a:extLst>
          </p:cNvPr>
          <p:cNvSpPr txBox="1"/>
          <p:nvPr/>
        </p:nvSpPr>
        <p:spPr>
          <a:xfrm>
            <a:off x="6508190" y="4290741"/>
            <a:ext cx="2887810" cy="2000548"/>
          </a:xfrm>
          <a:prstGeom prst="rect">
            <a:avLst/>
          </a:prstGeom>
          <a:noFill/>
          <a:ln w="3175">
            <a:noFill/>
          </a:ln>
        </p:spPr>
        <p:txBody>
          <a:bodyPr wrap="square" rtlCol="0">
            <a:spAutoFit/>
          </a:bodyPr>
          <a:lstStyle/>
          <a:p>
            <a:r>
              <a:rPr lang="en-GB" sz="1400" b="1" dirty="0">
                <a:solidFill>
                  <a:srgbClr val="C00000"/>
                </a:solidFill>
              </a:rPr>
              <a:t>Transport</a:t>
            </a:r>
          </a:p>
          <a:p>
            <a:pPr marL="171450" indent="-171450">
              <a:buClr>
                <a:srgbClr val="B00D23"/>
              </a:buClr>
              <a:buFont typeface="Wingdings" panose="05000000000000000000" pitchFamily="2" charset="2"/>
              <a:buChar char="§"/>
            </a:pPr>
            <a:r>
              <a:rPr lang="en-GB" sz="1100" dirty="0"/>
              <a:t>Transport for London is a world leader in integrated transport innovation and many aspects of the TfL model has been adopted by other cities including Sydney and Auckland. </a:t>
            </a:r>
          </a:p>
          <a:p>
            <a:pPr marL="171450" indent="-171450">
              <a:buClr>
                <a:srgbClr val="B00D23"/>
              </a:buClr>
              <a:buFont typeface="Wingdings" panose="05000000000000000000" pitchFamily="2" charset="2"/>
              <a:buChar char="§"/>
            </a:pPr>
            <a:r>
              <a:rPr lang="en-GB" sz="1100" dirty="0"/>
              <a:t>In 2018 Milton Keynes completed one of the world’s largest trials of free roaming autonomous vehicles for last mile journeys.</a:t>
            </a:r>
          </a:p>
          <a:p>
            <a:pPr marL="171450" indent="-171450">
              <a:buClr>
                <a:srgbClr val="B00D23"/>
              </a:buClr>
              <a:buFont typeface="Wingdings" panose="05000000000000000000" pitchFamily="2" charset="2"/>
              <a:buChar char="§"/>
            </a:pPr>
            <a:endParaRPr lang="en-GB" sz="1100" dirty="0"/>
          </a:p>
        </p:txBody>
      </p:sp>
      <p:pic>
        <p:nvPicPr>
          <p:cNvPr id="12" name="Graphic 11" descr="Earth Globe Europe-Africa">
            <a:extLst>
              <a:ext uri="{FF2B5EF4-FFF2-40B4-BE49-F238E27FC236}">
                <a16:creationId xmlns:a16="http://schemas.microsoft.com/office/drawing/2014/main" id="{6D04A6CF-11E4-47AA-889C-067F1490D14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90760" y="2840674"/>
            <a:ext cx="2473424" cy="2473424"/>
          </a:xfrm>
          <a:prstGeom prst="rect">
            <a:avLst/>
          </a:prstGeom>
        </p:spPr>
      </p:pic>
    </p:spTree>
    <p:extLst>
      <p:ext uri="{BB962C8B-B14F-4D97-AF65-F5344CB8AC3E}">
        <p14:creationId xmlns:p14="http://schemas.microsoft.com/office/powerpoint/2010/main" val="2704671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DAD7E3-78BE-47A7-B515-3863ED92DA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525"/>
            <a:ext cx="9906000" cy="6874525"/>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chemeClr val="bg1"/>
                </a:solidFill>
              </a:rPr>
              <a:t>Support and next steps</a:t>
            </a:r>
          </a:p>
        </p:txBody>
      </p:sp>
    </p:spTree>
    <p:extLst>
      <p:ext uri="{BB962C8B-B14F-4D97-AF65-F5344CB8AC3E}">
        <p14:creationId xmlns:p14="http://schemas.microsoft.com/office/powerpoint/2010/main" val="1114364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CD8E-7113-457F-AE4A-A2829C8C5F8E}"/>
              </a:ext>
            </a:extLst>
          </p:cNvPr>
          <p:cNvSpPr>
            <a:spLocks noGrp="1"/>
          </p:cNvSpPr>
          <p:nvPr>
            <p:ph type="title"/>
          </p:nvPr>
        </p:nvSpPr>
        <p:spPr/>
        <p:txBody>
          <a:bodyPr/>
          <a:lstStyle/>
          <a:p>
            <a:r>
              <a:rPr lang="en-GB" dirty="0"/>
              <a:t>How government support smart cities</a:t>
            </a:r>
          </a:p>
        </p:txBody>
      </p:sp>
      <p:sp>
        <p:nvSpPr>
          <p:cNvPr id="3" name="Content Placeholder 2">
            <a:extLst>
              <a:ext uri="{FF2B5EF4-FFF2-40B4-BE49-F238E27FC236}">
                <a16:creationId xmlns:a16="http://schemas.microsoft.com/office/drawing/2014/main" id="{215F63C7-FF5E-404B-8493-69B6335BFE14}"/>
              </a:ext>
            </a:extLst>
          </p:cNvPr>
          <p:cNvSpPr>
            <a:spLocks noGrp="1"/>
          </p:cNvSpPr>
          <p:nvPr>
            <p:ph sz="half" idx="1"/>
          </p:nvPr>
        </p:nvSpPr>
        <p:spPr/>
        <p:txBody>
          <a:bodyPr/>
          <a:lstStyle/>
          <a:p>
            <a:r>
              <a:rPr lang="en-GB" dirty="0">
                <a:solidFill>
                  <a:srgbClr val="B00D23"/>
                </a:solidFill>
              </a:rPr>
              <a:t>Creating legislation for changing world</a:t>
            </a:r>
          </a:p>
          <a:p>
            <a:pPr lvl="0" eaLnBrk="0" hangingPunct="0">
              <a:spcBef>
                <a:spcPct val="0"/>
              </a:spcBef>
              <a:spcAft>
                <a:spcPct val="0"/>
              </a:spcAft>
            </a:pPr>
            <a:r>
              <a:rPr lang="en-GB" sz="1100" b="0" dirty="0">
                <a:solidFill>
                  <a:srgbClr val="1E1348"/>
                </a:solidFill>
              </a:rPr>
              <a:t>The UK government is committed to creating the legal and regulatory environment that can encourage competition and be agile enough to deal with the fast pace of societal change. </a:t>
            </a:r>
          </a:p>
          <a:p>
            <a:pPr lvl="0" eaLnBrk="0" hangingPunct="0">
              <a:spcBef>
                <a:spcPct val="0"/>
              </a:spcBef>
              <a:spcAft>
                <a:spcPct val="0"/>
              </a:spcAft>
            </a:pPr>
            <a:endParaRPr lang="en-GB" sz="1100" b="0" dirty="0">
              <a:solidFill>
                <a:srgbClr val="1E1348"/>
              </a:solidFill>
            </a:endParaRPr>
          </a:p>
          <a:p>
            <a:pPr lvl="0" eaLnBrk="0" hangingPunct="0">
              <a:spcBef>
                <a:spcPct val="0"/>
              </a:spcBef>
              <a:spcAft>
                <a:spcPct val="0"/>
              </a:spcAft>
            </a:pPr>
            <a:r>
              <a:rPr lang="en-GB" sz="1100" b="0" dirty="0">
                <a:solidFill>
                  <a:srgbClr val="1E1348"/>
                </a:solidFill>
              </a:rPr>
              <a:t>New legislation is ensuring UK law facilitates innovation and is adaptable to the quickly changing digital environment. Recently laws have been introduced that:</a:t>
            </a:r>
          </a:p>
          <a:p>
            <a:pPr lvl="0" eaLnBrk="0" hangingPunct="0">
              <a:spcBef>
                <a:spcPct val="0"/>
              </a:spcBef>
              <a:spcAft>
                <a:spcPct val="0"/>
              </a:spcAft>
            </a:pPr>
            <a:endParaRPr lang="en-GB" sz="1100" b="0" dirty="0">
              <a:solidFill>
                <a:srgbClr val="1E1348"/>
              </a:solidFill>
            </a:endParaRP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Incentivise investment in digital infrastructure.</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Protect data.</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Allow for insurance for connected vehicles.</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Simplify testing of autonomous vehicles on public roads.</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Allow remote parking.</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Protect the rights of gig workers. </a:t>
            </a:r>
          </a:p>
          <a:p>
            <a:pPr marL="171450" lvl="0" indent="-171450" eaLnBrk="0" hangingPunct="0">
              <a:spcBef>
                <a:spcPct val="0"/>
              </a:spcBef>
              <a:spcAft>
                <a:spcPct val="0"/>
              </a:spcAft>
              <a:buClr>
                <a:srgbClr val="B00D23"/>
              </a:buClr>
              <a:buFont typeface="Wingdings" panose="05000000000000000000" pitchFamily="2" charset="2"/>
              <a:buChar char="§"/>
            </a:pPr>
            <a:r>
              <a:rPr lang="en-GB" sz="1100" b="0" dirty="0">
                <a:solidFill>
                  <a:srgbClr val="1E1348"/>
                </a:solidFill>
              </a:rPr>
              <a:t>Provide a set of standards for smart city development and technologies.</a:t>
            </a:r>
            <a:endParaRPr lang="en-GB" sz="1800" b="0" kern="1200" dirty="0">
              <a:solidFill>
                <a:srgbClr val="1E1348"/>
              </a:solidFill>
              <a:latin typeface="Arial" panose="020B0604020202020204" pitchFamily="34" charset="0"/>
              <a:cs typeface="Arial" panose="020B0604020202020204" pitchFamily="34" charset="0"/>
            </a:endParaRPr>
          </a:p>
          <a:p>
            <a:endParaRPr lang="en-GB" dirty="0">
              <a:solidFill>
                <a:srgbClr val="B00D23"/>
              </a:solidFill>
            </a:endParaRPr>
          </a:p>
        </p:txBody>
      </p:sp>
      <p:sp>
        <p:nvSpPr>
          <p:cNvPr id="4" name="Content Placeholder 3">
            <a:extLst>
              <a:ext uri="{FF2B5EF4-FFF2-40B4-BE49-F238E27FC236}">
                <a16:creationId xmlns:a16="http://schemas.microsoft.com/office/drawing/2014/main" id="{8F6F9565-11CD-409A-9067-149F642E51F1}"/>
              </a:ext>
            </a:extLst>
          </p:cNvPr>
          <p:cNvSpPr>
            <a:spLocks noGrp="1"/>
          </p:cNvSpPr>
          <p:nvPr>
            <p:ph sz="half" idx="2"/>
          </p:nvPr>
        </p:nvSpPr>
        <p:spPr/>
        <p:txBody>
          <a:bodyPr/>
          <a:lstStyle/>
          <a:p>
            <a:r>
              <a:rPr lang="en-GB" dirty="0">
                <a:solidFill>
                  <a:srgbClr val="B00D23"/>
                </a:solidFill>
              </a:rPr>
              <a:t>Improving the procurement process</a:t>
            </a:r>
          </a:p>
          <a:p>
            <a:r>
              <a:rPr lang="en-GB" sz="1100" b="0" dirty="0"/>
              <a:t>Improved public sector procurement processes are essential to accommodate the multi-sectoral collaborative approach that lies at the heart of smart city development. The government’s Transforming Infrastructure Performance strategy sets out the UK’s long-term plan to change the way infrastructure is planned, procured, delivered and operated. </a:t>
            </a:r>
          </a:p>
          <a:p>
            <a:endParaRPr lang="en-GB" sz="1100" b="0" dirty="0"/>
          </a:p>
          <a:p>
            <a:r>
              <a:rPr lang="en-GB" sz="1100" b="0" dirty="0"/>
              <a:t>Planned improvements include:</a:t>
            </a:r>
          </a:p>
          <a:p>
            <a:endParaRPr lang="en-GB" sz="1100" b="0" dirty="0"/>
          </a:p>
          <a:p>
            <a:pPr marL="171450" indent="-171450">
              <a:buClr>
                <a:srgbClr val="B00D23"/>
              </a:buClr>
              <a:buFont typeface="Wingdings" panose="05000000000000000000" pitchFamily="2" charset="2"/>
              <a:buChar char="§"/>
            </a:pPr>
            <a:r>
              <a:rPr lang="en-GB" sz="1100" b="0" dirty="0"/>
              <a:t>Standardising and simplifying contracts.</a:t>
            </a:r>
          </a:p>
          <a:p>
            <a:pPr marL="171450" indent="-171450">
              <a:buClr>
                <a:srgbClr val="B00D23"/>
              </a:buClr>
              <a:buFont typeface="Wingdings" panose="05000000000000000000" pitchFamily="2" charset="2"/>
              <a:buChar char="§"/>
            </a:pPr>
            <a:r>
              <a:rPr lang="en-GB" sz="1100" b="0" dirty="0"/>
              <a:t>Reduce bureaucracy and costs associated with pre-qualification.</a:t>
            </a:r>
          </a:p>
          <a:p>
            <a:pPr marL="171450" indent="-171450">
              <a:buClr>
                <a:srgbClr val="B00D23"/>
              </a:buClr>
              <a:buFont typeface="Wingdings" panose="05000000000000000000" pitchFamily="2" charset="2"/>
              <a:buChar char="§"/>
            </a:pPr>
            <a:r>
              <a:rPr lang="en-GB" sz="1100" b="0" dirty="0"/>
              <a:t>Ensuring the government’s assurance and approvals processes support a longer-term, collaborative commercial relationship.</a:t>
            </a:r>
          </a:p>
          <a:p>
            <a:pPr marL="171450" indent="-171450">
              <a:buClr>
                <a:srgbClr val="B00D23"/>
              </a:buClr>
              <a:buFont typeface="Wingdings" panose="05000000000000000000" pitchFamily="2" charset="2"/>
              <a:buChar char="§"/>
            </a:pPr>
            <a:r>
              <a:rPr lang="en-GB" sz="1100" b="0" dirty="0"/>
              <a:t>Increased procurement training for public procuring bodies.</a:t>
            </a:r>
          </a:p>
          <a:p>
            <a:endParaRPr lang="en-GB" dirty="0"/>
          </a:p>
        </p:txBody>
      </p:sp>
      <p:sp>
        <p:nvSpPr>
          <p:cNvPr id="6" name="Rectangle 5">
            <a:extLst>
              <a:ext uri="{FF2B5EF4-FFF2-40B4-BE49-F238E27FC236}">
                <a16:creationId xmlns:a16="http://schemas.microsoft.com/office/drawing/2014/main" id="{AB0105C7-A133-416E-AEC0-66DC4461DCF6}"/>
              </a:ext>
            </a:extLst>
          </p:cNvPr>
          <p:cNvSpPr/>
          <p:nvPr/>
        </p:nvSpPr>
        <p:spPr>
          <a:xfrm>
            <a:off x="5115900" y="6186840"/>
            <a:ext cx="4085572"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dirty="0">
                <a:ln>
                  <a:noFill/>
                </a:ln>
                <a:solidFill>
                  <a:srgbClr val="1E1348"/>
                </a:solidFill>
                <a:effectLst/>
                <a:uLnTx/>
                <a:uFillTx/>
              </a:rPr>
              <a:t>Source: Department for Culture, Media and Sport (2017) UK Digital Strategy</a:t>
            </a:r>
          </a:p>
          <a:p>
            <a:pPr marL="0" marR="0" lvl="0" indent="0" defTabSz="914400" eaLnBrk="1" fontAlgn="auto" latinLnBrk="0" hangingPunct="1">
              <a:lnSpc>
                <a:spcPct val="100000"/>
              </a:lnSpc>
              <a:spcBef>
                <a:spcPts val="0"/>
              </a:spcBef>
              <a:spcAft>
                <a:spcPts val="0"/>
              </a:spcAft>
              <a:buClrTx/>
              <a:buSzTx/>
              <a:buFontTx/>
              <a:buNone/>
              <a:tabLst/>
              <a:defRPr/>
            </a:pPr>
            <a:r>
              <a:rPr lang="en-GB" sz="800" i="1" kern="0" dirty="0">
                <a:solidFill>
                  <a:srgbClr val="1E1348"/>
                </a:solidFill>
              </a:rPr>
              <a:t>Infrastructure and Projects Authority (2017) Transforming Infrastructure Performance</a:t>
            </a:r>
            <a:endParaRPr kumimoji="0" lang="en-GB" sz="800" b="0" i="1"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2284195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DB50-2E38-483D-831D-FF2C2E793CB7}"/>
              </a:ext>
            </a:extLst>
          </p:cNvPr>
          <p:cNvSpPr>
            <a:spLocks noGrp="1"/>
          </p:cNvSpPr>
          <p:nvPr>
            <p:ph type="title"/>
          </p:nvPr>
        </p:nvSpPr>
        <p:spPr/>
        <p:txBody>
          <a:bodyPr/>
          <a:lstStyle/>
          <a:p>
            <a:r>
              <a:rPr lang="en-GB" dirty="0"/>
              <a:t>Encouraging smarter Infrastructure</a:t>
            </a:r>
          </a:p>
        </p:txBody>
      </p:sp>
      <p:sp>
        <p:nvSpPr>
          <p:cNvPr id="3" name="Content Placeholder 2">
            <a:extLst>
              <a:ext uri="{FF2B5EF4-FFF2-40B4-BE49-F238E27FC236}">
                <a16:creationId xmlns:a16="http://schemas.microsoft.com/office/drawing/2014/main" id="{D9FB3006-6A3F-4822-9B3E-25D163C633C0}"/>
              </a:ext>
            </a:extLst>
          </p:cNvPr>
          <p:cNvSpPr>
            <a:spLocks noGrp="1"/>
          </p:cNvSpPr>
          <p:nvPr>
            <p:ph sz="half" idx="1"/>
          </p:nvPr>
        </p:nvSpPr>
        <p:spPr/>
        <p:txBody>
          <a:bodyPr/>
          <a:lstStyle/>
          <a:p>
            <a:r>
              <a:rPr lang="en-GB" dirty="0">
                <a:solidFill>
                  <a:srgbClr val="B00D23"/>
                </a:solidFill>
              </a:rPr>
              <a:t>Government priorities</a:t>
            </a:r>
          </a:p>
          <a:p>
            <a:pPr lvl="0"/>
            <a:r>
              <a:rPr lang="en-GB" sz="1100" b="0" dirty="0">
                <a:solidFill>
                  <a:srgbClr val="1E1348"/>
                </a:solidFill>
              </a:rPr>
              <a:t>Smart cities rely on infrastructure investment and the UK Government is committed to creating the conditions that encourage investment. A strong, stable regulatory regime is at the heart of this. Promoting strong competition will help ensure the private sector meets consumers’ needs and demands, keeps pace with technological change, and provides commercial investment in digital infrastructure.</a:t>
            </a:r>
          </a:p>
          <a:p>
            <a:endParaRPr lang="en-GB" dirty="0">
              <a:solidFill>
                <a:srgbClr val="B00D23"/>
              </a:solidFill>
            </a:endParaRPr>
          </a:p>
          <a:p>
            <a:r>
              <a:rPr lang="en-GB" sz="1100" b="0" dirty="0"/>
              <a:t>The UK government is the largest single client for infrastructure projects and it aims to use this purchasing power to lead firms to invest in smart infrastructure. The three priorities for government are:</a:t>
            </a:r>
          </a:p>
          <a:p>
            <a:endParaRPr lang="en-GB" sz="1100" b="0" dirty="0"/>
          </a:p>
          <a:p>
            <a:pPr marL="171450" indent="-171450">
              <a:buClr>
                <a:srgbClr val="B00D23"/>
              </a:buClr>
              <a:buFont typeface="Wingdings" panose="05000000000000000000" pitchFamily="2" charset="2"/>
              <a:buChar char="§"/>
            </a:pPr>
            <a:r>
              <a:rPr lang="en-GB" sz="1100" b="0" dirty="0"/>
              <a:t>To promote smart construction on both the demand side and supply side.</a:t>
            </a:r>
          </a:p>
          <a:p>
            <a:pPr marL="171450" indent="-171450">
              <a:buClr>
                <a:srgbClr val="B00D23"/>
              </a:buClr>
              <a:buFont typeface="Wingdings" panose="05000000000000000000" pitchFamily="2" charset="2"/>
              <a:buChar char="§"/>
            </a:pPr>
            <a:r>
              <a:rPr lang="en-GB" sz="1100" b="0" dirty="0"/>
              <a:t>Use of digital technology to extract maximum whole life value from existing and new infrastructure.</a:t>
            </a:r>
          </a:p>
          <a:p>
            <a:pPr marL="171450" indent="-171450">
              <a:buClr>
                <a:srgbClr val="B00D23"/>
              </a:buClr>
              <a:buFont typeface="Wingdings" panose="05000000000000000000" pitchFamily="2" charset="2"/>
              <a:buChar char="§"/>
            </a:pPr>
            <a:r>
              <a:rPr lang="en-GB" sz="1100" b="0" dirty="0"/>
              <a:t>Sharing innovation and best practice.</a:t>
            </a:r>
          </a:p>
          <a:p>
            <a:pPr marL="171450" indent="-171450">
              <a:buClr>
                <a:srgbClr val="B00D23"/>
              </a:buClr>
              <a:buFont typeface="Wingdings" panose="05000000000000000000" pitchFamily="2" charset="2"/>
              <a:buChar char="§"/>
            </a:pPr>
            <a:endParaRPr lang="en-GB" sz="1100" b="0" dirty="0"/>
          </a:p>
          <a:p>
            <a:pPr lvl="0"/>
            <a:endParaRPr lang="en-GB" sz="1100" b="0" dirty="0">
              <a:solidFill>
                <a:srgbClr val="1E1348"/>
              </a:solidFill>
            </a:endParaRPr>
          </a:p>
          <a:p>
            <a:pPr>
              <a:buClr>
                <a:srgbClr val="B00D23"/>
              </a:buClr>
            </a:pPr>
            <a:endParaRPr lang="en-GB" sz="1100" b="0" dirty="0"/>
          </a:p>
          <a:p>
            <a:pPr marL="171450" indent="-171450">
              <a:buClr>
                <a:srgbClr val="B00D23"/>
              </a:buClr>
              <a:buFont typeface="Wingdings" panose="05000000000000000000" pitchFamily="2" charset="2"/>
              <a:buChar char="§"/>
            </a:pPr>
            <a:endParaRPr lang="en-GB" sz="1100" b="0" dirty="0"/>
          </a:p>
        </p:txBody>
      </p:sp>
      <p:sp>
        <p:nvSpPr>
          <p:cNvPr id="4" name="Content Placeholder 3">
            <a:extLst>
              <a:ext uri="{FF2B5EF4-FFF2-40B4-BE49-F238E27FC236}">
                <a16:creationId xmlns:a16="http://schemas.microsoft.com/office/drawing/2014/main" id="{0EDC35F9-44F6-4360-8F85-B590052F0962}"/>
              </a:ext>
            </a:extLst>
          </p:cNvPr>
          <p:cNvSpPr>
            <a:spLocks noGrp="1"/>
          </p:cNvSpPr>
          <p:nvPr>
            <p:ph sz="half" idx="2"/>
          </p:nvPr>
        </p:nvSpPr>
        <p:spPr>
          <a:solidFill>
            <a:srgbClr val="DFD5C5"/>
          </a:solidFill>
        </p:spPr>
        <p:txBody>
          <a:bodyPr/>
          <a:lstStyle/>
          <a:p>
            <a:pPr marL="72000"/>
            <a:r>
              <a:rPr lang="en-GB" dirty="0">
                <a:solidFill>
                  <a:srgbClr val="B00D23"/>
                </a:solidFill>
              </a:rPr>
              <a:t>Case study: the Centre for Digital Built Britain</a:t>
            </a:r>
          </a:p>
          <a:p>
            <a:pPr marL="72000"/>
            <a:r>
              <a:rPr lang="en-GB" sz="1100" b="0" dirty="0">
                <a:solidFill>
                  <a:srgbClr val="1E1348"/>
                </a:solidFill>
              </a:rPr>
              <a:t>The Centre for Digital Built Britain is a partnership between the University of Cambridge and Department of Business, Energy &amp; Industrial Strategy to deliver a smart digital economy for infrastructure and construction.</a:t>
            </a:r>
          </a:p>
          <a:p>
            <a:pPr marL="72000"/>
            <a:endParaRPr lang="en-GB" sz="1100" b="0" dirty="0">
              <a:solidFill>
                <a:srgbClr val="1E1348"/>
              </a:solidFill>
            </a:endParaRPr>
          </a:p>
          <a:p>
            <a:pPr marL="72000"/>
            <a:r>
              <a:rPr lang="en-GB" sz="1100" b="0" dirty="0">
                <a:solidFill>
                  <a:srgbClr val="1E1348"/>
                </a:solidFill>
              </a:rPr>
              <a:t>The Centre brings together industry, academia, and policy makers in order to consider the wider effects of the digital agenda on society and the economy. It seeks to digitise the entire life-cycle of built assets, finding innovative ways of delivering more capacity out of existing infrastructure, dramatically improving the way these assets deliver social services.</a:t>
            </a:r>
          </a:p>
          <a:p>
            <a:pPr marL="72000"/>
            <a:endParaRPr lang="en-GB" sz="1100" b="0" dirty="0">
              <a:solidFill>
                <a:srgbClr val="1E1348"/>
              </a:solidFill>
            </a:endParaRPr>
          </a:p>
          <a:p>
            <a:pPr marL="72000"/>
            <a:r>
              <a:rPr lang="en-GB" sz="1100" b="0" dirty="0">
                <a:solidFill>
                  <a:srgbClr val="1E1348"/>
                </a:solidFill>
              </a:rPr>
              <a:t>The Centre for Digital Built Britain helps to grow the global digital construction market in a way that is open and facilitates trade across national borders. It develops capabilities of foreign governments and public clients in relation to digital construction, and informs them of the UK’s strategic programme and a standards based approach.</a:t>
            </a:r>
          </a:p>
          <a:p>
            <a:pPr marL="72000"/>
            <a:endParaRPr lang="en-GB" sz="1100" b="0" dirty="0">
              <a:solidFill>
                <a:srgbClr val="1E1348"/>
              </a:solidFill>
            </a:endParaRPr>
          </a:p>
          <a:p>
            <a:pPr marL="72000"/>
            <a:r>
              <a:rPr lang="en-GB" sz="1100" b="0" dirty="0">
                <a:solidFill>
                  <a:srgbClr val="1E1348"/>
                </a:solidFill>
              </a:rPr>
              <a:t>To find out more about the Centre click on the link below:</a:t>
            </a:r>
          </a:p>
          <a:p>
            <a:pPr marL="72000"/>
            <a:r>
              <a:rPr lang="en-GB" sz="1100" dirty="0">
                <a:solidFill>
                  <a:srgbClr val="1E1348"/>
                </a:solidFill>
                <a:hlinkClick r:id="rId2"/>
              </a:rPr>
              <a:t>https://www.cdbb.cam.ac.uk/</a:t>
            </a:r>
            <a:endParaRPr lang="en-GB" sz="1100" dirty="0">
              <a:solidFill>
                <a:srgbClr val="1E1348"/>
              </a:solidFill>
            </a:endParaRPr>
          </a:p>
          <a:p>
            <a:endParaRPr lang="en-GB" sz="1100" b="0" dirty="0">
              <a:solidFill>
                <a:srgbClr val="1E1348"/>
              </a:solidFill>
            </a:endParaRPr>
          </a:p>
        </p:txBody>
      </p:sp>
      <p:sp>
        <p:nvSpPr>
          <p:cNvPr id="6" name="Rectangle 5">
            <a:extLst>
              <a:ext uri="{FF2B5EF4-FFF2-40B4-BE49-F238E27FC236}">
                <a16:creationId xmlns:a16="http://schemas.microsoft.com/office/drawing/2014/main" id="{EA9B5106-D424-47F4-90F8-9D435F5FFD13}"/>
              </a:ext>
            </a:extLst>
          </p:cNvPr>
          <p:cNvSpPr/>
          <p:nvPr/>
        </p:nvSpPr>
        <p:spPr>
          <a:xfrm>
            <a:off x="5115900" y="6186840"/>
            <a:ext cx="4085572"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dirty="0">
                <a:ln>
                  <a:noFill/>
                </a:ln>
                <a:solidFill>
                  <a:srgbClr val="1E1348"/>
                </a:solidFill>
                <a:effectLst/>
                <a:uLnTx/>
                <a:uFillTx/>
              </a:rPr>
              <a:t>Source: Department for Culture, Media and Sport (2017) UK Digital Strategy</a:t>
            </a:r>
          </a:p>
          <a:p>
            <a:pPr marL="0" marR="0" lvl="0" indent="0" defTabSz="914400" eaLnBrk="1" fontAlgn="auto" latinLnBrk="0" hangingPunct="1">
              <a:lnSpc>
                <a:spcPct val="100000"/>
              </a:lnSpc>
              <a:spcBef>
                <a:spcPts val="0"/>
              </a:spcBef>
              <a:spcAft>
                <a:spcPts val="0"/>
              </a:spcAft>
              <a:buClrTx/>
              <a:buSzTx/>
              <a:buFontTx/>
              <a:buNone/>
              <a:tabLst/>
              <a:defRPr/>
            </a:pPr>
            <a:r>
              <a:rPr lang="en-GB" sz="800" i="1" kern="0" dirty="0">
                <a:solidFill>
                  <a:srgbClr val="1E1348"/>
                </a:solidFill>
              </a:rPr>
              <a:t>Infrastructure and Projects Authority (2017) Transforming Infrastructure Performance</a:t>
            </a:r>
            <a:endParaRPr kumimoji="0" lang="en-GB" sz="800" b="0" i="1" u="none" strike="noStrike" kern="0" cap="none" spc="0" normalizeH="0" baseline="0" noProof="0" dirty="0">
              <a:ln>
                <a:noFill/>
              </a:ln>
              <a:solidFill>
                <a:srgbClr val="1E1348"/>
              </a:solidFill>
              <a:effectLst/>
              <a:uLnTx/>
              <a:uFillTx/>
            </a:endParaRPr>
          </a:p>
        </p:txBody>
      </p:sp>
    </p:spTree>
    <p:extLst>
      <p:ext uri="{BB962C8B-B14F-4D97-AF65-F5344CB8AC3E}">
        <p14:creationId xmlns:p14="http://schemas.microsoft.com/office/powerpoint/2010/main" val="3745915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B4EA-9613-4E7B-8AE6-91069663BB5B}"/>
              </a:ext>
            </a:extLst>
          </p:cNvPr>
          <p:cNvSpPr>
            <a:spLocks noGrp="1"/>
          </p:cNvSpPr>
          <p:nvPr>
            <p:ph type="title"/>
          </p:nvPr>
        </p:nvSpPr>
        <p:spPr/>
        <p:txBody>
          <a:bodyPr/>
          <a:lstStyle/>
          <a:p>
            <a:r>
              <a:rPr lang="en-GB" dirty="0"/>
              <a:t>Key organisations</a:t>
            </a:r>
          </a:p>
        </p:txBody>
      </p:sp>
      <p:sp>
        <p:nvSpPr>
          <p:cNvPr id="3" name="Content Placeholder 2">
            <a:extLst>
              <a:ext uri="{FF2B5EF4-FFF2-40B4-BE49-F238E27FC236}">
                <a16:creationId xmlns:a16="http://schemas.microsoft.com/office/drawing/2014/main" id="{053266B9-10B8-4BEE-B39D-49BFB9742FE6}"/>
              </a:ext>
            </a:extLst>
          </p:cNvPr>
          <p:cNvSpPr>
            <a:spLocks noGrp="1"/>
          </p:cNvSpPr>
          <p:nvPr>
            <p:ph sz="half" idx="1"/>
          </p:nvPr>
        </p:nvSpPr>
        <p:spPr/>
        <p:txBody>
          <a:bodyPr/>
          <a:lstStyle/>
          <a:p>
            <a:r>
              <a:rPr lang="en-GB" dirty="0">
                <a:solidFill>
                  <a:srgbClr val="B00D23"/>
                </a:solidFill>
              </a:rPr>
              <a:t>The Department for Business, Energy and Industrial Strategy</a:t>
            </a:r>
          </a:p>
          <a:p>
            <a:r>
              <a:rPr lang="en-GB" sz="1100" b="0" dirty="0">
                <a:solidFill>
                  <a:srgbClr val="1E1348"/>
                </a:solidFill>
              </a:rPr>
              <a:t>The Department for Business, Energy and Industrial Strategy (BEIS) was created in July 2016. The department is at the heart of the government’s commitment to deliver an ambitious industrial strategy. It works to maximise the investment opportunities for the UK, promote competitive markets, and ensure  the UK has a reliable, low cost and clean energy system.</a:t>
            </a:r>
          </a:p>
          <a:p>
            <a:r>
              <a:rPr lang="en-GB" sz="1100" dirty="0">
                <a:solidFill>
                  <a:srgbClr val="1E1348"/>
                </a:solidFill>
                <a:hlinkClick r:id="rId2"/>
              </a:rPr>
              <a:t>More information</a:t>
            </a:r>
            <a:endParaRPr lang="en-GB" sz="1100" dirty="0">
              <a:solidFill>
                <a:srgbClr val="1E1348"/>
              </a:solidFill>
            </a:endParaRPr>
          </a:p>
          <a:p>
            <a:endParaRPr lang="en-GB" sz="1100" dirty="0">
              <a:solidFill>
                <a:srgbClr val="1E1348"/>
              </a:solidFill>
            </a:endParaRPr>
          </a:p>
          <a:p>
            <a:r>
              <a:rPr lang="en-GB" dirty="0">
                <a:solidFill>
                  <a:srgbClr val="B00D23"/>
                </a:solidFill>
              </a:rPr>
              <a:t>OFCOM</a:t>
            </a:r>
          </a:p>
          <a:p>
            <a:r>
              <a:rPr lang="en-GB" sz="1100" b="0" dirty="0">
                <a:solidFill>
                  <a:srgbClr val="1E1348"/>
                </a:solidFill>
              </a:rPr>
              <a:t>Ofcom is the regulator for the communications services in the UK. This includes many of the fundamental technologies of smart cities such as broadband, wireless networks and the future roll-out of 5G networks.</a:t>
            </a:r>
          </a:p>
          <a:p>
            <a:r>
              <a:rPr lang="en-GB" sz="1100" dirty="0">
                <a:solidFill>
                  <a:srgbClr val="1E1348"/>
                </a:solidFill>
                <a:hlinkClick r:id="rId3"/>
              </a:rPr>
              <a:t>More information</a:t>
            </a:r>
            <a:endParaRPr lang="en-GB" sz="1100" dirty="0">
              <a:solidFill>
                <a:srgbClr val="1E1348"/>
              </a:solidFill>
            </a:endParaRPr>
          </a:p>
          <a:p>
            <a:endParaRPr lang="en-GB" sz="1100" dirty="0">
              <a:solidFill>
                <a:srgbClr val="1E1348"/>
              </a:solidFill>
            </a:endParaRPr>
          </a:p>
        </p:txBody>
      </p:sp>
      <p:sp>
        <p:nvSpPr>
          <p:cNvPr id="4" name="Content Placeholder 3">
            <a:extLst>
              <a:ext uri="{FF2B5EF4-FFF2-40B4-BE49-F238E27FC236}">
                <a16:creationId xmlns:a16="http://schemas.microsoft.com/office/drawing/2014/main" id="{84485C98-303B-4366-ABE5-6908B073ACBF}"/>
              </a:ext>
            </a:extLst>
          </p:cNvPr>
          <p:cNvSpPr>
            <a:spLocks noGrp="1"/>
          </p:cNvSpPr>
          <p:nvPr>
            <p:ph sz="half" idx="2"/>
          </p:nvPr>
        </p:nvSpPr>
        <p:spPr/>
        <p:txBody>
          <a:bodyPr/>
          <a:lstStyle/>
          <a:p>
            <a:r>
              <a:rPr lang="en-GB" dirty="0" err="1">
                <a:solidFill>
                  <a:srgbClr val="B00D23"/>
                </a:solidFill>
              </a:rPr>
              <a:t>techUK</a:t>
            </a:r>
            <a:endParaRPr lang="en-GB" dirty="0">
              <a:solidFill>
                <a:srgbClr val="B00D23"/>
              </a:solidFill>
            </a:endParaRPr>
          </a:p>
          <a:p>
            <a:r>
              <a:rPr lang="en-GB" sz="1100" b="0" dirty="0">
                <a:solidFill>
                  <a:srgbClr val="1E1348"/>
                </a:solidFill>
                <a:latin typeface="Arial" panose="020B0604020202020204" pitchFamily="34" charset="0"/>
                <a:cs typeface="Arial" panose="020B0604020202020204" pitchFamily="34" charset="0"/>
              </a:rPr>
              <a:t>techUK represents the companies and technologies that are defining today the world that we will live in tomorrow. More than 900 companies are members of techUK. Collectively they employ approximately 700,000 people, about half of all tech sector jobs in the UK. Their SmarterUK Programme is the champion for smart infrastructure deployment in the UK and for companies operating in that supply chain. It has been designed to help members develop networks and markets and reduce business costs and risks.</a:t>
            </a:r>
          </a:p>
          <a:p>
            <a:pPr lvl="0" eaLnBrk="0" hangingPunct="0">
              <a:spcBef>
                <a:spcPct val="0"/>
              </a:spcBef>
              <a:spcAft>
                <a:spcPct val="0"/>
              </a:spcAft>
            </a:pPr>
            <a:r>
              <a:rPr lang="en-GB" sz="1100" dirty="0">
                <a:solidFill>
                  <a:srgbClr val="1E1348"/>
                </a:solidFill>
                <a:latin typeface="Arial" panose="020B0604020202020204" pitchFamily="34" charset="0"/>
                <a:cs typeface="Arial" panose="020B0604020202020204" pitchFamily="34" charset="0"/>
                <a:hlinkClick r:id="rId4"/>
              </a:rPr>
              <a:t>More information</a:t>
            </a:r>
            <a:endParaRPr lang="en-GB" sz="1100" dirty="0">
              <a:solidFill>
                <a:srgbClr val="1E1348"/>
              </a:solidFill>
              <a:latin typeface="Arial" panose="020B0604020202020204" pitchFamily="34" charset="0"/>
              <a:cs typeface="Arial" panose="020B0604020202020204" pitchFamily="34" charset="0"/>
            </a:endParaRPr>
          </a:p>
          <a:p>
            <a:endParaRPr lang="en-GB" dirty="0"/>
          </a:p>
          <a:p>
            <a:endParaRPr lang="en-GB" dirty="0"/>
          </a:p>
          <a:p>
            <a:r>
              <a:rPr lang="en-GB" dirty="0">
                <a:solidFill>
                  <a:srgbClr val="B00D23"/>
                </a:solidFill>
              </a:rPr>
              <a:t>Institute of Civil Engineers</a:t>
            </a:r>
          </a:p>
          <a:p>
            <a:r>
              <a:rPr lang="en-GB" sz="1100" b="0" dirty="0">
                <a:solidFill>
                  <a:srgbClr val="1E1348"/>
                </a:solidFill>
              </a:rPr>
              <a:t>The Institute of Civil Engineers (ICE) is a professional membership body that works with government and industry to develop skills within the built environment. ICE includes a number of expert panels and knowledge panels who conduct a range of activities from best practice guidance to commenting on government infrastructure policy.</a:t>
            </a:r>
          </a:p>
          <a:p>
            <a:r>
              <a:rPr lang="en-GB" sz="1100" dirty="0">
                <a:solidFill>
                  <a:srgbClr val="1E1348"/>
                </a:solidFill>
                <a:hlinkClick r:id="rId5"/>
              </a:rPr>
              <a:t>More information</a:t>
            </a:r>
            <a:endParaRPr lang="en-GB" sz="1100" dirty="0">
              <a:solidFill>
                <a:srgbClr val="1E1348"/>
              </a:solidFill>
            </a:endParaRPr>
          </a:p>
        </p:txBody>
      </p:sp>
    </p:spTree>
    <p:extLst>
      <p:ext uri="{BB962C8B-B14F-4D97-AF65-F5344CB8AC3E}">
        <p14:creationId xmlns:p14="http://schemas.microsoft.com/office/powerpoint/2010/main" val="3435672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DIT support</a:t>
            </a:r>
          </a:p>
        </p:txBody>
      </p:sp>
      <p:sp>
        <p:nvSpPr>
          <p:cNvPr id="3" name="Content Placeholder 2"/>
          <p:cNvSpPr>
            <a:spLocks noGrp="1"/>
          </p:cNvSpPr>
          <p:nvPr>
            <p:ph sz="half" idx="1"/>
          </p:nvPr>
        </p:nvSpPr>
        <p:spPr/>
        <p:txBody>
          <a:bodyPr/>
          <a:lstStyle/>
          <a:p>
            <a:pPr lvl="0"/>
            <a:r>
              <a:rPr lang="en-GB" sz="1100" b="0" dirty="0">
                <a:solidFill>
                  <a:srgbClr val="1E1348"/>
                </a:solidFill>
              </a:rPr>
              <a:t>Through our bank of knowledge, specialists expertise and extensive networks DIT can help identify and leverage potential opportunities, both for trade and investment.</a:t>
            </a:r>
          </a:p>
          <a:p>
            <a:pPr lvl="0"/>
            <a:endParaRPr lang="en-GB" sz="1100" b="0" dirty="0">
              <a:solidFill>
                <a:srgbClr val="1E1348"/>
              </a:solidFill>
            </a:endParaRPr>
          </a:p>
          <a:p>
            <a:pPr lvl="0"/>
            <a:r>
              <a:rPr lang="en-GB" sz="1100" b="0" dirty="0">
                <a:solidFill>
                  <a:srgbClr val="1E1348"/>
                </a:solidFill>
              </a:rPr>
              <a:t>The services we provide to overseas companies include:</a:t>
            </a:r>
          </a:p>
          <a:p>
            <a:pPr lvl="0"/>
            <a:endParaRPr lang="en-GB" sz="1100" b="0" dirty="0">
              <a:solidFill>
                <a:srgbClr val="1E1348"/>
              </a:solidFill>
            </a:endParaRPr>
          </a:p>
          <a:p>
            <a:pPr marL="171450" lvl="0" indent="-171450">
              <a:buClr>
                <a:schemeClr val="accent1"/>
              </a:buClr>
              <a:buFont typeface="Wingdings" panose="05000000000000000000" pitchFamily="2" charset="2"/>
              <a:buChar char="§"/>
            </a:pPr>
            <a:r>
              <a:rPr lang="en-GB" sz="1100" dirty="0">
                <a:solidFill>
                  <a:srgbClr val="1E1348"/>
                </a:solidFill>
              </a:rPr>
              <a:t>Accessing market opportunities</a:t>
            </a:r>
            <a:r>
              <a:rPr lang="en-GB" sz="1100" b="0" dirty="0">
                <a:solidFill>
                  <a:srgbClr val="1E1348"/>
                </a:solidFill>
              </a:rPr>
              <a:t>: helping international companies assess market opportunities in the UK</a:t>
            </a:r>
          </a:p>
          <a:p>
            <a:pPr marL="171450" lvl="0" indent="-171450">
              <a:buClr>
                <a:schemeClr val="accent1"/>
              </a:buClr>
              <a:buFont typeface="Wingdings" panose="05000000000000000000" pitchFamily="2" charset="2"/>
              <a:buChar char="§"/>
            </a:pPr>
            <a:r>
              <a:rPr lang="en-GB" sz="1100" dirty="0">
                <a:solidFill>
                  <a:srgbClr val="1E1348"/>
                </a:solidFill>
              </a:rPr>
              <a:t>Access and introductions to the right people</a:t>
            </a:r>
            <a:r>
              <a:rPr lang="en-GB" sz="1100" b="0" dirty="0">
                <a:solidFill>
                  <a:srgbClr val="1E1348"/>
                </a:solidFill>
              </a:rPr>
              <a:t>: working with every UK government department to support access to a vast network of industry experts</a:t>
            </a:r>
          </a:p>
          <a:p>
            <a:pPr marL="171450" lvl="0" indent="-171450">
              <a:buClr>
                <a:schemeClr val="accent1"/>
              </a:buClr>
              <a:buFont typeface="Wingdings" panose="05000000000000000000" pitchFamily="2" charset="2"/>
              <a:buChar char="§"/>
            </a:pPr>
            <a:r>
              <a:rPr lang="en-GB" sz="1100" dirty="0">
                <a:solidFill>
                  <a:srgbClr val="1E1348"/>
                </a:solidFill>
              </a:rPr>
              <a:t>Setting up in the UK</a:t>
            </a:r>
            <a:r>
              <a:rPr lang="en-GB" sz="1100" b="0" dirty="0">
                <a:solidFill>
                  <a:srgbClr val="1E1348"/>
                </a:solidFill>
              </a:rPr>
              <a:t>: we provide a range of support from applying for visas and entry to the UK to set up procedures, to the UK tax system and site selection</a:t>
            </a:r>
          </a:p>
          <a:p>
            <a:pPr marL="171450" lvl="0" indent="-171450">
              <a:buClr>
                <a:schemeClr val="accent1"/>
              </a:buClr>
              <a:buFont typeface="Wingdings" panose="05000000000000000000" pitchFamily="2" charset="2"/>
              <a:buChar char="§"/>
            </a:pPr>
            <a:r>
              <a:rPr lang="en-GB" sz="1100" b="0" dirty="0">
                <a:solidFill>
                  <a:srgbClr val="1E1348"/>
                </a:solidFill>
              </a:rPr>
              <a:t> </a:t>
            </a:r>
            <a:r>
              <a:rPr lang="en-GB" sz="1100" dirty="0">
                <a:solidFill>
                  <a:srgbClr val="1E1348"/>
                </a:solidFill>
              </a:rPr>
              <a:t>Bespoke market research</a:t>
            </a:r>
            <a:r>
              <a:rPr lang="en-GB" sz="1100" b="0" dirty="0">
                <a:solidFill>
                  <a:srgbClr val="1E1348"/>
                </a:solidFill>
              </a:rPr>
              <a:t>: compiling in-depth factual reports including market entry support, research and development collaborations and cost analysis</a:t>
            </a:r>
          </a:p>
          <a:p>
            <a:pPr marL="171450" lvl="0" indent="-171450">
              <a:buClr>
                <a:schemeClr val="accent1"/>
              </a:buClr>
              <a:buFont typeface="Wingdings" panose="05000000000000000000" pitchFamily="2" charset="2"/>
              <a:buChar char="§"/>
            </a:pPr>
            <a:r>
              <a:rPr lang="en-GB" sz="1100" dirty="0">
                <a:solidFill>
                  <a:srgbClr val="1E1348"/>
                </a:solidFill>
              </a:rPr>
              <a:t>On-going government support</a:t>
            </a:r>
            <a:r>
              <a:rPr lang="en-GB" sz="1100" b="0" dirty="0">
                <a:solidFill>
                  <a:srgbClr val="1E1348"/>
                </a:solidFill>
              </a:rPr>
              <a:t>: continued support after your business is established in the UK, providing assistance on expansion and representing your interests in government</a:t>
            </a:r>
          </a:p>
          <a:p>
            <a:pPr marL="171450" lvl="0" indent="-171450">
              <a:buClr>
                <a:schemeClr val="accent1"/>
              </a:buClr>
              <a:buFont typeface="Wingdings" panose="05000000000000000000" pitchFamily="2" charset="2"/>
              <a:buChar char="§"/>
            </a:pPr>
            <a:r>
              <a:rPr lang="en-GB" sz="1100" dirty="0">
                <a:solidFill>
                  <a:srgbClr val="1E1348"/>
                </a:solidFill>
              </a:rPr>
              <a:t>Entrepreneurial assistance </a:t>
            </a:r>
            <a:r>
              <a:rPr lang="en-GB" sz="1100" b="0" dirty="0">
                <a:solidFill>
                  <a:srgbClr val="1E1348"/>
                </a:solidFill>
              </a:rPr>
              <a:t>through a network of mentors to help make a commercial success of early stage companies</a:t>
            </a:r>
          </a:p>
          <a:p>
            <a:endParaRPr lang="en-GB" dirty="0"/>
          </a:p>
        </p:txBody>
      </p:sp>
      <p:pic>
        <p:nvPicPr>
          <p:cNvPr id="6" name="Content Placeholder 5"/>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104800" y="1342800"/>
            <a:ext cx="4319588" cy="2820831"/>
          </a:xfrm>
          <a:prstGeom prst="rect">
            <a:avLst/>
          </a:prstGeom>
        </p:spPr>
      </p:pic>
    </p:spTree>
    <p:extLst>
      <p:ext uri="{BB962C8B-B14F-4D97-AF65-F5344CB8AC3E}">
        <p14:creationId xmlns:p14="http://schemas.microsoft.com/office/powerpoint/2010/main" val="175730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3022-6329-4AE6-A0B1-C8BAAB9E4F30}"/>
              </a:ext>
            </a:extLst>
          </p:cNvPr>
          <p:cNvSpPr>
            <a:spLocks noGrp="1"/>
          </p:cNvSpPr>
          <p:nvPr>
            <p:ph type="title"/>
          </p:nvPr>
        </p:nvSpPr>
        <p:spPr/>
        <p:txBody>
          <a:bodyPr/>
          <a:lstStyle/>
          <a:p>
            <a:r>
              <a:rPr lang="en-GB" dirty="0"/>
              <a:t>How smart city technologies connect</a:t>
            </a:r>
          </a:p>
        </p:txBody>
      </p:sp>
      <p:sp>
        <p:nvSpPr>
          <p:cNvPr id="5" name="Rectangle 4">
            <a:extLst>
              <a:ext uri="{FF2B5EF4-FFF2-40B4-BE49-F238E27FC236}">
                <a16:creationId xmlns:a16="http://schemas.microsoft.com/office/drawing/2014/main" id="{27636319-1DDB-4325-B57A-132EDC05159F}"/>
              </a:ext>
            </a:extLst>
          </p:cNvPr>
          <p:cNvSpPr/>
          <p:nvPr/>
        </p:nvSpPr>
        <p:spPr>
          <a:xfrm>
            <a:off x="568170" y="4392454"/>
            <a:ext cx="5117873"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E0953C3C-F75C-4D63-9671-84707AE4973E}"/>
              </a:ext>
            </a:extLst>
          </p:cNvPr>
          <p:cNvSpPr/>
          <p:nvPr/>
        </p:nvSpPr>
        <p:spPr>
          <a:xfrm>
            <a:off x="568800" y="2104220"/>
            <a:ext cx="1705748"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0B0615EC-3290-4712-B6ED-EFD83A6085E5}"/>
              </a:ext>
            </a:extLst>
          </p:cNvPr>
          <p:cNvSpPr/>
          <p:nvPr/>
        </p:nvSpPr>
        <p:spPr>
          <a:xfrm>
            <a:off x="2274548" y="2104220"/>
            <a:ext cx="1705748"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903039E5-FC69-402F-9305-0D7A70A78B4D}"/>
              </a:ext>
            </a:extLst>
          </p:cNvPr>
          <p:cNvSpPr/>
          <p:nvPr/>
        </p:nvSpPr>
        <p:spPr>
          <a:xfrm>
            <a:off x="3980296" y="2104220"/>
            <a:ext cx="1705748"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1ED0A55C-49A5-4BAA-82FF-D9406316958E}"/>
              </a:ext>
            </a:extLst>
          </p:cNvPr>
          <p:cNvSpPr/>
          <p:nvPr/>
        </p:nvSpPr>
        <p:spPr>
          <a:xfrm>
            <a:off x="568800" y="3256348"/>
            <a:ext cx="2533244"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85F30653-C627-4C40-A2D7-92E7508236BE}"/>
              </a:ext>
            </a:extLst>
          </p:cNvPr>
          <p:cNvSpPr/>
          <p:nvPr/>
        </p:nvSpPr>
        <p:spPr>
          <a:xfrm>
            <a:off x="3127422" y="3264487"/>
            <a:ext cx="2558622" cy="115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CF85CE7B-1278-4BFF-9B71-D498B6764C70}"/>
              </a:ext>
            </a:extLst>
          </p:cNvPr>
          <p:cNvSpPr/>
          <p:nvPr/>
        </p:nvSpPr>
        <p:spPr>
          <a:xfrm>
            <a:off x="568169" y="5112534"/>
            <a:ext cx="511787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D6E80616-FE49-48A9-8D8A-2DD7078CDDC4}"/>
              </a:ext>
            </a:extLst>
          </p:cNvPr>
          <p:cNvSpPr txBox="1"/>
          <p:nvPr/>
        </p:nvSpPr>
        <p:spPr>
          <a:xfrm>
            <a:off x="1208584" y="5287908"/>
            <a:ext cx="3456384" cy="369332"/>
          </a:xfrm>
          <a:prstGeom prst="rect">
            <a:avLst/>
          </a:prstGeom>
          <a:noFill/>
        </p:spPr>
        <p:txBody>
          <a:bodyPr wrap="square" rtlCol="0">
            <a:spAutoFit/>
          </a:bodyPr>
          <a:lstStyle/>
          <a:p>
            <a:pPr algn="ctr"/>
            <a:r>
              <a:rPr lang="en-GB" dirty="0">
                <a:hlinkClick r:id="rId2" action="ppaction://hlinksldjump"/>
              </a:rPr>
              <a:t>ICT Infrastructure</a:t>
            </a:r>
            <a:endParaRPr lang="en-GB" dirty="0"/>
          </a:p>
        </p:txBody>
      </p:sp>
      <p:sp>
        <p:nvSpPr>
          <p:cNvPr id="17" name="TextBox 16">
            <a:extLst>
              <a:ext uri="{FF2B5EF4-FFF2-40B4-BE49-F238E27FC236}">
                <a16:creationId xmlns:a16="http://schemas.microsoft.com/office/drawing/2014/main" id="{B71DEFFB-13D9-4707-AE00-BE7B18D414D4}"/>
              </a:ext>
            </a:extLst>
          </p:cNvPr>
          <p:cNvSpPr txBox="1"/>
          <p:nvPr/>
        </p:nvSpPr>
        <p:spPr>
          <a:xfrm>
            <a:off x="1208584" y="4588646"/>
            <a:ext cx="3456384" cy="369332"/>
          </a:xfrm>
          <a:prstGeom prst="rect">
            <a:avLst/>
          </a:prstGeom>
          <a:noFill/>
        </p:spPr>
        <p:txBody>
          <a:bodyPr wrap="square" rtlCol="0">
            <a:spAutoFit/>
          </a:bodyPr>
          <a:lstStyle/>
          <a:p>
            <a:pPr algn="ctr"/>
            <a:r>
              <a:rPr lang="en-GB" dirty="0">
                <a:hlinkClick r:id="rId3" action="ppaction://hlinksldjump"/>
              </a:rPr>
              <a:t>Geospatial technology</a:t>
            </a:r>
            <a:endParaRPr lang="en-GB" dirty="0"/>
          </a:p>
        </p:txBody>
      </p:sp>
      <p:sp>
        <p:nvSpPr>
          <p:cNvPr id="18" name="TextBox 17">
            <a:extLst>
              <a:ext uri="{FF2B5EF4-FFF2-40B4-BE49-F238E27FC236}">
                <a16:creationId xmlns:a16="http://schemas.microsoft.com/office/drawing/2014/main" id="{FD48756F-00E3-4ACF-8AE8-0924C160C797}"/>
              </a:ext>
            </a:extLst>
          </p:cNvPr>
          <p:cNvSpPr txBox="1"/>
          <p:nvPr/>
        </p:nvSpPr>
        <p:spPr>
          <a:xfrm>
            <a:off x="593064" y="3639735"/>
            <a:ext cx="2508979" cy="369332"/>
          </a:xfrm>
          <a:prstGeom prst="rect">
            <a:avLst/>
          </a:prstGeom>
          <a:noFill/>
        </p:spPr>
        <p:txBody>
          <a:bodyPr wrap="square" rtlCol="0">
            <a:spAutoFit/>
          </a:bodyPr>
          <a:lstStyle/>
          <a:p>
            <a:pPr algn="ctr"/>
            <a:r>
              <a:rPr lang="en-GB" dirty="0">
                <a:hlinkClick r:id="rId4" action="ppaction://hlinksldjump"/>
              </a:rPr>
              <a:t>Sensors</a:t>
            </a:r>
            <a:endParaRPr lang="en-GB" dirty="0"/>
          </a:p>
        </p:txBody>
      </p:sp>
      <p:sp>
        <p:nvSpPr>
          <p:cNvPr id="20" name="TextBox 19">
            <a:extLst>
              <a:ext uri="{FF2B5EF4-FFF2-40B4-BE49-F238E27FC236}">
                <a16:creationId xmlns:a16="http://schemas.microsoft.com/office/drawing/2014/main" id="{4B3C1ADE-A79E-46EC-AAB0-88E5045755D7}"/>
              </a:ext>
            </a:extLst>
          </p:cNvPr>
          <p:cNvSpPr txBox="1"/>
          <p:nvPr/>
        </p:nvSpPr>
        <p:spPr>
          <a:xfrm>
            <a:off x="3102043" y="3630443"/>
            <a:ext cx="2508979" cy="369332"/>
          </a:xfrm>
          <a:prstGeom prst="rect">
            <a:avLst/>
          </a:prstGeom>
          <a:noFill/>
        </p:spPr>
        <p:txBody>
          <a:bodyPr wrap="square" rtlCol="0">
            <a:spAutoFit/>
          </a:bodyPr>
          <a:lstStyle/>
          <a:p>
            <a:pPr algn="ctr"/>
            <a:r>
              <a:rPr lang="en-GB" dirty="0">
                <a:hlinkClick r:id="rId5" action="ppaction://hlinksldjump"/>
              </a:rPr>
              <a:t>Internet of Things</a:t>
            </a:r>
            <a:endParaRPr lang="en-GB" dirty="0"/>
          </a:p>
        </p:txBody>
      </p:sp>
      <p:sp>
        <p:nvSpPr>
          <p:cNvPr id="21" name="TextBox 20">
            <a:extLst>
              <a:ext uri="{FF2B5EF4-FFF2-40B4-BE49-F238E27FC236}">
                <a16:creationId xmlns:a16="http://schemas.microsoft.com/office/drawing/2014/main" id="{87BFA498-65EA-48D1-A811-93F70628E732}"/>
              </a:ext>
            </a:extLst>
          </p:cNvPr>
          <p:cNvSpPr txBox="1"/>
          <p:nvPr/>
        </p:nvSpPr>
        <p:spPr>
          <a:xfrm>
            <a:off x="521942" y="2371064"/>
            <a:ext cx="1677584" cy="646331"/>
          </a:xfrm>
          <a:prstGeom prst="rect">
            <a:avLst/>
          </a:prstGeom>
          <a:noFill/>
        </p:spPr>
        <p:txBody>
          <a:bodyPr wrap="square" rtlCol="0">
            <a:spAutoFit/>
          </a:bodyPr>
          <a:lstStyle/>
          <a:p>
            <a:pPr algn="ctr"/>
            <a:r>
              <a:rPr lang="en-GB" dirty="0">
                <a:hlinkClick r:id="rId6" action="ppaction://hlinksldjump"/>
              </a:rPr>
              <a:t>Data Analytics &amp; AI</a:t>
            </a:r>
            <a:endParaRPr lang="en-GB" dirty="0"/>
          </a:p>
        </p:txBody>
      </p:sp>
      <p:sp>
        <p:nvSpPr>
          <p:cNvPr id="22" name="TextBox 21">
            <a:extLst>
              <a:ext uri="{FF2B5EF4-FFF2-40B4-BE49-F238E27FC236}">
                <a16:creationId xmlns:a16="http://schemas.microsoft.com/office/drawing/2014/main" id="{8C01C33F-A216-448A-9E94-2ECC53BF28B8}"/>
              </a:ext>
            </a:extLst>
          </p:cNvPr>
          <p:cNvSpPr txBox="1"/>
          <p:nvPr/>
        </p:nvSpPr>
        <p:spPr>
          <a:xfrm>
            <a:off x="2283409" y="2483804"/>
            <a:ext cx="1677584" cy="369332"/>
          </a:xfrm>
          <a:prstGeom prst="rect">
            <a:avLst/>
          </a:prstGeom>
          <a:noFill/>
        </p:spPr>
        <p:txBody>
          <a:bodyPr wrap="square" rtlCol="0">
            <a:spAutoFit/>
          </a:bodyPr>
          <a:lstStyle/>
          <a:p>
            <a:pPr algn="ctr"/>
            <a:r>
              <a:rPr lang="en-GB" dirty="0">
                <a:hlinkClick r:id="rId7" action="ppaction://hlinksldjump"/>
              </a:rPr>
              <a:t>Automation</a:t>
            </a:r>
            <a:endParaRPr lang="en-GB" dirty="0"/>
          </a:p>
        </p:txBody>
      </p:sp>
      <p:sp>
        <p:nvSpPr>
          <p:cNvPr id="23" name="TextBox 22">
            <a:extLst>
              <a:ext uri="{FF2B5EF4-FFF2-40B4-BE49-F238E27FC236}">
                <a16:creationId xmlns:a16="http://schemas.microsoft.com/office/drawing/2014/main" id="{C8B41083-B563-4A9A-AC27-7125EA42DF3F}"/>
              </a:ext>
            </a:extLst>
          </p:cNvPr>
          <p:cNvSpPr txBox="1"/>
          <p:nvPr/>
        </p:nvSpPr>
        <p:spPr>
          <a:xfrm>
            <a:off x="3933438" y="2483804"/>
            <a:ext cx="1677584" cy="369332"/>
          </a:xfrm>
          <a:prstGeom prst="rect">
            <a:avLst/>
          </a:prstGeom>
          <a:noFill/>
        </p:spPr>
        <p:txBody>
          <a:bodyPr wrap="square" rtlCol="0">
            <a:spAutoFit/>
          </a:bodyPr>
          <a:lstStyle/>
          <a:p>
            <a:pPr algn="ctr"/>
            <a:r>
              <a:rPr lang="en-GB" dirty="0">
                <a:hlinkClick r:id="rId8" action="ppaction://hlinksldjump"/>
              </a:rPr>
              <a:t>Blockchain</a:t>
            </a:r>
            <a:endParaRPr lang="en-GB" dirty="0"/>
          </a:p>
        </p:txBody>
      </p:sp>
      <p:sp>
        <p:nvSpPr>
          <p:cNvPr id="24" name="TextBox 23">
            <a:extLst>
              <a:ext uri="{FF2B5EF4-FFF2-40B4-BE49-F238E27FC236}">
                <a16:creationId xmlns:a16="http://schemas.microsoft.com/office/drawing/2014/main" id="{D88767C6-4B73-4407-B677-1C8AC853A85A}"/>
              </a:ext>
            </a:extLst>
          </p:cNvPr>
          <p:cNvSpPr txBox="1"/>
          <p:nvPr/>
        </p:nvSpPr>
        <p:spPr>
          <a:xfrm>
            <a:off x="568799" y="1141291"/>
            <a:ext cx="8827201" cy="430887"/>
          </a:xfrm>
          <a:prstGeom prst="rect">
            <a:avLst/>
          </a:prstGeom>
          <a:solidFill>
            <a:srgbClr val="DFD5C5"/>
          </a:solidFill>
        </p:spPr>
        <p:txBody>
          <a:bodyPr wrap="square" rtlCol="0">
            <a:spAutoFit/>
          </a:bodyPr>
          <a:lstStyle/>
          <a:p>
            <a:r>
              <a:rPr lang="en-GB" sz="1100" b="1" dirty="0"/>
              <a:t>A smart city is an ecosystem of different technologies that interact with each other to provide a seamless service to citizens. This section explains each technology and the opportunities for investors. </a:t>
            </a:r>
          </a:p>
        </p:txBody>
      </p:sp>
      <p:sp>
        <p:nvSpPr>
          <p:cNvPr id="26" name="TextBox 25">
            <a:extLst>
              <a:ext uri="{FF2B5EF4-FFF2-40B4-BE49-F238E27FC236}">
                <a16:creationId xmlns:a16="http://schemas.microsoft.com/office/drawing/2014/main" id="{FA8ECBF7-C35C-4810-A47A-6AA5B53637DB}"/>
              </a:ext>
            </a:extLst>
          </p:cNvPr>
          <p:cNvSpPr txBox="1"/>
          <p:nvPr/>
        </p:nvSpPr>
        <p:spPr>
          <a:xfrm>
            <a:off x="6212150" y="5206358"/>
            <a:ext cx="3061330" cy="600164"/>
          </a:xfrm>
          <a:prstGeom prst="rect">
            <a:avLst/>
          </a:prstGeom>
          <a:noFill/>
        </p:spPr>
        <p:txBody>
          <a:bodyPr wrap="square" rtlCol="0">
            <a:spAutoFit/>
          </a:bodyPr>
          <a:lstStyle/>
          <a:p>
            <a:r>
              <a:rPr lang="en-GB" sz="1100" dirty="0"/>
              <a:t>The foundation of the smart city, infrastructure, ensures data can move around the city and is securely stored for future use.</a:t>
            </a:r>
          </a:p>
        </p:txBody>
      </p:sp>
      <p:sp>
        <p:nvSpPr>
          <p:cNvPr id="27" name="TextBox 26">
            <a:extLst>
              <a:ext uri="{FF2B5EF4-FFF2-40B4-BE49-F238E27FC236}">
                <a16:creationId xmlns:a16="http://schemas.microsoft.com/office/drawing/2014/main" id="{4BF98800-77D0-47FF-833E-6459C777FE96}"/>
              </a:ext>
            </a:extLst>
          </p:cNvPr>
          <p:cNvSpPr txBox="1"/>
          <p:nvPr/>
        </p:nvSpPr>
        <p:spPr>
          <a:xfrm>
            <a:off x="6232614" y="4473230"/>
            <a:ext cx="3020401" cy="600164"/>
          </a:xfrm>
          <a:prstGeom prst="rect">
            <a:avLst/>
          </a:prstGeom>
          <a:noFill/>
        </p:spPr>
        <p:txBody>
          <a:bodyPr wrap="square" rtlCol="0">
            <a:spAutoFit/>
          </a:bodyPr>
          <a:lstStyle/>
          <a:p>
            <a:r>
              <a:rPr lang="en-GB" sz="1100" dirty="0"/>
              <a:t>Location is the unique common denominator upon which each individual or technology is identified.</a:t>
            </a:r>
          </a:p>
        </p:txBody>
      </p:sp>
      <p:sp>
        <p:nvSpPr>
          <p:cNvPr id="28" name="TextBox 27">
            <a:extLst>
              <a:ext uri="{FF2B5EF4-FFF2-40B4-BE49-F238E27FC236}">
                <a16:creationId xmlns:a16="http://schemas.microsoft.com/office/drawing/2014/main" id="{BE0A585A-84E8-455B-A6BE-A2EF9E97D080}"/>
              </a:ext>
            </a:extLst>
          </p:cNvPr>
          <p:cNvSpPr txBox="1"/>
          <p:nvPr/>
        </p:nvSpPr>
        <p:spPr>
          <a:xfrm>
            <a:off x="6200279" y="3507421"/>
            <a:ext cx="3195721" cy="600164"/>
          </a:xfrm>
          <a:prstGeom prst="rect">
            <a:avLst/>
          </a:prstGeom>
          <a:noFill/>
        </p:spPr>
        <p:txBody>
          <a:bodyPr wrap="square" rtlCol="0">
            <a:spAutoFit/>
          </a:bodyPr>
          <a:lstStyle/>
          <a:p>
            <a:r>
              <a:rPr lang="en-GB" sz="1100" dirty="0"/>
              <a:t>The receivers of the data, sensors and the Internet of Things, collect and distribute the data that a smart city needs to operate.</a:t>
            </a:r>
          </a:p>
        </p:txBody>
      </p:sp>
      <p:sp>
        <p:nvSpPr>
          <p:cNvPr id="29" name="TextBox 28">
            <a:extLst>
              <a:ext uri="{FF2B5EF4-FFF2-40B4-BE49-F238E27FC236}">
                <a16:creationId xmlns:a16="http://schemas.microsoft.com/office/drawing/2014/main" id="{D0A0DAC4-CEDA-4223-A02A-415020FBD840}"/>
              </a:ext>
            </a:extLst>
          </p:cNvPr>
          <p:cNvSpPr txBox="1"/>
          <p:nvPr/>
        </p:nvSpPr>
        <p:spPr>
          <a:xfrm>
            <a:off x="6231630" y="2357871"/>
            <a:ext cx="3195721" cy="600164"/>
          </a:xfrm>
          <a:prstGeom prst="rect">
            <a:avLst/>
          </a:prstGeom>
          <a:noFill/>
        </p:spPr>
        <p:txBody>
          <a:bodyPr wrap="square" rtlCol="0">
            <a:spAutoFit/>
          </a:bodyPr>
          <a:lstStyle/>
          <a:p>
            <a:r>
              <a:rPr lang="en-GB" sz="1100" dirty="0"/>
              <a:t>The actors in the system, Data Analytics &amp; AI, Automation and Blockchain, analyse and act upon the information from the city.</a:t>
            </a:r>
          </a:p>
        </p:txBody>
      </p:sp>
      <p:cxnSp>
        <p:nvCxnSpPr>
          <p:cNvPr id="31" name="Straight Arrow Connector 30">
            <a:extLst>
              <a:ext uri="{FF2B5EF4-FFF2-40B4-BE49-F238E27FC236}">
                <a16:creationId xmlns:a16="http://schemas.microsoft.com/office/drawing/2014/main" id="{9F146C9D-268F-44A3-9F8F-88BEC1C77C9D}"/>
              </a:ext>
            </a:extLst>
          </p:cNvPr>
          <p:cNvCxnSpPr>
            <a:cxnSpLocks/>
          </p:cNvCxnSpPr>
          <p:nvPr/>
        </p:nvCxnSpPr>
        <p:spPr>
          <a:xfrm flipH="1">
            <a:off x="5754906" y="2703549"/>
            <a:ext cx="4017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A93D13-456A-4B40-AD3F-221AE7C84F21}"/>
              </a:ext>
            </a:extLst>
          </p:cNvPr>
          <p:cNvCxnSpPr>
            <a:cxnSpLocks/>
          </p:cNvCxnSpPr>
          <p:nvPr/>
        </p:nvCxnSpPr>
        <p:spPr>
          <a:xfrm flipH="1">
            <a:off x="5754906" y="3787087"/>
            <a:ext cx="4017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5C823A-9939-4B73-BA9E-A60AB4ACAA20}"/>
              </a:ext>
            </a:extLst>
          </p:cNvPr>
          <p:cNvCxnSpPr>
            <a:cxnSpLocks/>
          </p:cNvCxnSpPr>
          <p:nvPr/>
        </p:nvCxnSpPr>
        <p:spPr>
          <a:xfrm flipH="1">
            <a:off x="5754906" y="4752494"/>
            <a:ext cx="4017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CFCB09-6929-41E3-980E-B9FE8DBEF599}"/>
              </a:ext>
            </a:extLst>
          </p:cNvPr>
          <p:cNvCxnSpPr>
            <a:cxnSpLocks/>
          </p:cNvCxnSpPr>
          <p:nvPr/>
        </p:nvCxnSpPr>
        <p:spPr>
          <a:xfrm flipH="1">
            <a:off x="5754907" y="5467711"/>
            <a:ext cx="4017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9B5B4C-777C-43AC-AFF6-F0B68F86FED4}"/>
              </a:ext>
            </a:extLst>
          </p:cNvPr>
          <p:cNvSpPr txBox="1"/>
          <p:nvPr/>
        </p:nvSpPr>
        <p:spPr>
          <a:xfrm>
            <a:off x="568169" y="1673333"/>
            <a:ext cx="5117874" cy="430887"/>
          </a:xfrm>
          <a:prstGeom prst="rect">
            <a:avLst/>
          </a:prstGeom>
          <a:noFill/>
        </p:spPr>
        <p:txBody>
          <a:bodyPr wrap="square" rtlCol="0">
            <a:spAutoFit/>
          </a:bodyPr>
          <a:lstStyle/>
          <a:p>
            <a:r>
              <a:rPr lang="en-GB" sz="1100" b="1" dirty="0"/>
              <a:t>Click on a building block below (when in ‘slide-show’ mode) for more information:</a:t>
            </a:r>
          </a:p>
        </p:txBody>
      </p:sp>
      <p:cxnSp>
        <p:nvCxnSpPr>
          <p:cNvPr id="38" name="Straight Arrow Connector 37">
            <a:extLst>
              <a:ext uri="{FF2B5EF4-FFF2-40B4-BE49-F238E27FC236}">
                <a16:creationId xmlns:a16="http://schemas.microsoft.com/office/drawing/2014/main" id="{C3AE1DEE-47B2-4881-B016-B334CACEBD9F}"/>
              </a:ext>
            </a:extLst>
          </p:cNvPr>
          <p:cNvCxnSpPr>
            <a:cxnSpLocks/>
          </p:cNvCxnSpPr>
          <p:nvPr/>
        </p:nvCxnSpPr>
        <p:spPr>
          <a:xfrm flipV="1">
            <a:off x="272480" y="2276872"/>
            <a:ext cx="0" cy="33803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2297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36650" y="2185988"/>
            <a:ext cx="1439863"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0"/>
          <p:cNvSpPr>
            <a:spLocks noChangeShapeType="1"/>
          </p:cNvSpPr>
          <p:nvPr/>
        </p:nvSpPr>
        <p:spPr bwMode="auto">
          <a:xfrm>
            <a:off x="1065213" y="2997200"/>
            <a:ext cx="7416800" cy="0"/>
          </a:xfrm>
          <a:prstGeom prst="line">
            <a:avLst/>
          </a:prstGeom>
          <a:noFill/>
          <a:ln w="28575">
            <a:solidFill>
              <a:srgbClr val="B00D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E1348"/>
              </a:solidFill>
              <a:effectLst/>
              <a:uLnTx/>
              <a:uFillTx/>
              <a:latin typeface="Arial" charset="0"/>
              <a:ea typeface="ＭＳ Ｐゴシック" charset="0"/>
              <a:cs typeface="Arial" charset="0"/>
            </a:endParaRPr>
          </a:p>
        </p:txBody>
      </p:sp>
      <p:sp>
        <p:nvSpPr>
          <p:cNvPr id="5" name="Content Placeholder 2"/>
          <p:cNvSpPr txBox="1">
            <a:spLocks/>
          </p:cNvSpPr>
          <p:nvPr/>
        </p:nvSpPr>
        <p:spPr bwMode="auto">
          <a:xfrm>
            <a:off x="1017588" y="3068637"/>
            <a:ext cx="5747006" cy="33093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This information has been prepared by the Department for International Trade (DIT), and suppliers of DIT, for general informational purposes only. This information is not intended to amount to advice on which you should rely. Although DIT and its suppliers makes reasonable efforts to ensure the accuracy of any information provided, neither DIT nor any of its suppliers makes any representations, warranties or guarantees, whether express or implied, that any information supplied is accurate, complete or up-to-date. Accordingly, you must obtain professional or specialist advice before taking, or refraining from, any action on the basis of this information. </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GB" sz="9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Neither DIT nor any of its suppliers accepts any responsibility for updating this information in light of subsequent events or for any other reason. This information does not constitute a recommendation or endorsement by DIT or any of its suppliers. </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GB" sz="9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To the fullest extent permitted by law, neither DIT nor any of its suppliers accepts or assumes any responsibility or liability to any reader of this information for any loss or damage, whether in contract, tort (including negligence), breach of statutory duty, or otherwise, even if foreseeable, arising under or in connection with the use of or reliance on this information including, but not limited to, loss of profits, sales, business, or revenue, business interruption, loss of business opportunity, goodwill or reputation, or any indirect or consequential loss or damage. Should any such reader choose to rely on this information, then they do so at their own risk.</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GB" sz="9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Arial"/>
                <a:ea typeface="+mn-ea"/>
                <a:cs typeface="+mn-cs"/>
              </a:rPr>
              <a:t>DIT is the owner, or the licensee, of all intellectual property rights in this information and DIT reserves all rights in this information.</a:t>
            </a:r>
          </a:p>
          <a:p>
            <a:pPr marL="342900" marR="0" lvl="0" indent="-342900" algn="l" defTabSz="914400" rtl="0" eaLnBrk="0" fontAlgn="base" latinLnBrk="0" hangingPunct="0">
              <a:lnSpc>
                <a:spcPts val="1200"/>
              </a:lnSpc>
              <a:spcBef>
                <a:spcPct val="0"/>
              </a:spcBef>
              <a:spcAft>
                <a:spcPct val="0"/>
              </a:spcAft>
              <a:buClrTx/>
              <a:buSzTx/>
              <a:buFontTx/>
              <a:buNone/>
              <a:tabLst/>
              <a:defRPr/>
            </a:pPr>
            <a:endParaRPr kumimoji="0" lang="en-US" altLang="en-US" sz="900" b="0" i="0" u="none" strike="noStrike" kern="0" cap="none" spc="0" normalizeH="0" baseline="0" noProof="0" dirty="0">
              <a:ln>
                <a:noFill/>
              </a:ln>
              <a:solidFill>
                <a:srgbClr val="FFFFFF"/>
              </a:solidFill>
              <a:effectLst/>
              <a:uLnTx/>
              <a:uFillTx/>
              <a:latin typeface="Arial"/>
              <a:ea typeface="ＭＳ Ｐゴシック" pitchFamily="34" charset="-128"/>
              <a:cs typeface="Arial" charset="0"/>
            </a:endParaRPr>
          </a:p>
        </p:txBody>
      </p:sp>
      <p:sp>
        <p:nvSpPr>
          <p:cNvPr id="33797" name="Rectangle 1"/>
          <p:cNvSpPr>
            <a:spLocks noChangeArrowheads="1"/>
          </p:cNvSpPr>
          <p:nvPr/>
        </p:nvSpPr>
        <p:spPr bwMode="auto">
          <a:xfrm>
            <a:off x="7545388" y="2636838"/>
            <a:ext cx="938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gov.uk/dit</a:t>
            </a:r>
          </a:p>
        </p:txBody>
      </p:sp>
    </p:spTree>
    <p:extLst>
      <p:ext uri="{BB962C8B-B14F-4D97-AF65-F5344CB8AC3E}">
        <p14:creationId xmlns:p14="http://schemas.microsoft.com/office/powerpoint/2010/main" val="2406242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39E0B3-D86E-4657-87DE-B35B8BCABE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906000" cy="6858000"/>
          </a:xfrm>
          <a:prstGeom prst="rect">
            <a:avLst/>
          </a:prstGeom>
        </p:spPr>
      </p:pic>
      <p:sp>
        <p:nvSpPr>
          <p:cNvPr id="2" name="Title 1">
            <a:extLst>
              <a:ext uri="{FF2B5EF4-FFF2-40B4-BE49-F238E27FC236}">
                <a16:creationId xmlns:a16="http://schemas.microsoft.com/office/drawing/2014/main" id="{55BDEF93-78ED-4193-9850-04BB9A815C64}"/>
              </a:ext>
            </a:extLst>
          </p:cNvPr>
          <p:cNvSpPr>
            <a:spLocks noGrp="1"/>
          </p:cNvSpPr>
          <p:nvPr>
            <p:ph type="title"/>
          </p:nvPr>
        </p:nvSpPr>
        <p:spPr>
          <a:xfrm>
            <a:off x="741600" y="547200"/>
            <a:ext cx="8827200" cy="647700"/>
          </a:xfrm>
          <a:noFill/>
        </p:spPr>
        <p:txBody>
          <a:bodyPr/>
          <a:lstStyle/>
          <a:p>
            <a:r>
              <a:rPr lang="en-GB" sz="4000" dirty="0">
                <a:solidFill>
                  <a:srgbClr val="1E1348"/>
                </a:solidFill>
              </a:rPr>
              <a:t>Appendix: Smart city quick guide (internal use only)</a:t>
            </a:r>
          </a:p>
        </p:txBody>
      </p:sp>
    </p:spTree>
    <p:extLst>
      <p:ext uri="{BB962C8B-B14F-4D97-AF65-F5344CB8AC3E}">
        <p14:creationId xmlns:p14="http://schemas.microsoft.com/office/powerpoint/2010/main" val="2994598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49B2-E62C-4A4F-AA2C-9E2086E88FF6}"/>
              </a:ext>
            </a:extLst>
          </p:cNvPr>
          <p:cNvSpPr>
            <a:spLocks noGrp="1"/>
          </p:cNvSpPr>
          <p:nvPr>
            <p:ph type="title"/>
          </p:nvPr>
        </p:nvSpPr>
        <p:spPr/>
        <p:txBody>
          <a:bodyPr/>
          <a:lstStyle/>
          <a:p>
            <a:r>
              <a:rPr lang="en-GB" dirty="0"/>
              <a:t>What are smart cities?</a:t>
            </a:r>
          </a:p>
        </p:txBody>
      </p:sp>
      <p:pic>
        <p:nvPicPr>
          <p:cNvPr id="6" name="Picture 5">
            <a:extLst>
              <a:ext uri="{FF2B5EF4-FFF2-40B4-BE49-F238E27FC236}">
                <a16:creationId xmlns:a16="http://schemas.microsoft.com/office/drawing/2014/main" id="{F8EF4C4C-794A-42BC-98DA-1755F346B3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1983" y="2458787"/>
            <a:ext cx="2376264" cy="3960440"/>
          </a:xfrm>
          <a:prstGeom prst="rect">
            <a:avLst/>
          </a:prstGeom>
        </p:spPr>
      </p:pic>
      <p:sp>
        <p:nvSpPr>
          <p:cNvPr id="7" name="Rectangle 6">
            <a:extLst>
              <a:ext uri="{FF2B5EF4-FFF2-40B4-BE49-F238E27FC236}">
                <a16:creationId xmlns:a16="http://schemas.microsoft.com/office/drawing/2014/main" id="{197F669B-9AB5-4ED7-9580-4D710583B0C8}"/>
              </a:ext>
            </a:extLst>
          </p:cNvPr>
          <p:cNvSpPr/>
          <p:nvPr/>
        </p:nvSpPr>
        <p:spPr>
          <a:xfrm>
            <a:off x="488504" y="1159033"/>
            <a:ext cx="8640960" cy="1061829"/>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What is a smart city?</a:t>
            </a:r>
          </a:p>
          <a:p>
            <a:pPr lvl="0" eaLnBrk="1" hangingPunct="1">
              <a:spcBef>
                <a:spcPts val="0"/>
              </a:spcBef>
              <a:spcAft>
                <a:spcPts val="300"/>
              </a:spcAft>
            </a:pPr>
            <a:r>
              <a:rPr lang="en-GB" sz="1100" kern="0" dirty="0">
                <a:solidFill>
                  <a:srgbClr val="1E1348"/>
                </a:solidFill>
                <a:latin typeface="Arial"/>
                <a:cs typeface="Arial"/>
              </a:rPr>
              <a:t>Essentially, a smart city is the re-development of an area or city using information and communication technologies (ICT) or new business models to enhance the service performance and the quality of urban life. However, improved technology only works if it’s part of an improved process and technology should always be a solution to a problem, not be a solution looking for a problem to retrofit. </a:t>
            </a:r>
          </a:p>
          <a:p>
            <a:pPr lvl="0" eaLnBrk="1" hangingPunct="1">
              <a:spcBef>
                <a:spcPts val="0"/>
              </a:spcBef>
              <a:spcAft>
                <a:spcPts val="300"/>
              </a:spcAft>
            </a:pPr>
            <a:r>
              <a:rPr lang="en-GB" sz="1100" b="1" kern="0" dirty="0">
                <a:solidFill>
                  <a:srgbClr val="1E1348"/>
                </a:solidFill>
                <a:latin typeface="Arial"/>
                <a:cs typeface="Arial"/>
              </a:rPr>
              <a:t>In the UK the development of smart cities is based around the needs of the citizen. </a:t>
            </a:r>
          </a:p>
        </p:txBody>
      </p:sp>
      <p:sp>
        <p:nvSpPr>
          <p:cNvPr id="10" name="Rectangle 9">
            <a:extLst>
              <a:ext uri="{FF2B5EF4-FFF2-40B4-BE49-F238E27FC236}">
                <a16:creationId xmlns:a16="http://schemas.microsoft.com/office/drawing/2014/main" id="{9965DC81-26E8-458C-8FDE-40603D75C32D}"/>
              </a:ext>
            </a:extLst>
          </p:cNvPr>
          <p:cNvSpPr/>
          <p:nvPr/>
        </p:nvSpPr>
        <p:spPr>
          <a:xfrm>
            <a:off x="519318" y="2458787"/>
            <a:ext cx="2930832" cy="3677930"/>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Why smart cities?</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Global urbanisation trends, three-quarters of the world’s population to live in cities by 2050.</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The need for urbanisation to be sustainable and resistant to environmental pressures such as climate change.</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Growth of a global urban middle class, with correspondingly high expectations of public services and the quality of the urban infrastructure and environment.</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Information pressure and the need to solve problems using data is increasing as 33% of the world has access to Internet. This has resulted in rapid development of ‘Internet of Things’ and driven the need to put monitors and meters on devices and plug them into the network.</a:t>
            </a:r>
          </a:p>
        </p:txBody>
      </p:sp>
      <p:sp>
        <p:nvSpPr>
          <p:cNvPr id="11" name="Rectangle 10">
            <a:extLst>
              <a:ext uri="{FF2B5EF4-FFF2-40B4-BE49-F238E27FC236}">
                <a16:creationId xmlns:a16="http://schemas.microsoft.com/office/drawing/2014/main" id="{D70BED19-C705-4050-A910-C3AC37196CDB}"/>
              </a:ext>
            </a:extLst>
          </p:cNvPr>
          <p:cNvSpPr/>
          <p:nvPr/>
        </p:nvSpPr>
        <p:spPr>
          <a:xfrm>
            <a:off x="6670500" y="2458787"/>
            <a:ext cx="2891012" cy="3416320"/>
          </a:xfrm>
          <a:prstGeom prst="rect">
            <a:avLst/>
          </a:prstGeom>
        </p:spPr>
        <p:txBody>
          <a:bodyPr wrap="square">
            <a:spAutoFit/>
          </a:bodyPr>
          <a:lstStyle/>
          <a:p>
            <a:pPr lvl="0" eaLnBrk="1" hangingPunct="1">
              <a:spcBef>
                <a:spcPts val="0"/>
              </a:spcBef>
              <a:spcAft>
                <a:spcPts val="300"/>
              </a:spcAft>
            </a:pPr>
            <a:r>
              <a:rPr lang="en-GB" sz="1400" b="1" kern="0" dirty="0">
                <a:solidFill>
                  <a:srgbClr val="B00D23"/>
                </a:solidFill>
                <a:latin typeface="Arial"/>
                <a:cs typeface="Arial"/>
              </a:rPr>
              <a:t>Why UK?</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Home to some of the world’s leading smart cities such London and Bristol.</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Over a third of cities in the UK have smart cities ambitions, offering a variety of markets for potential investors.</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The UK government is committed to investing up to £200m in the advanced ICT infrastructure that is the foundation of smart cities.</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The UK Industrial Strategy guarantees government support for investments in energy, transport and AI that link directly to smart city developments.</a:t>
            </a:r>
          </a:p>
          <a:p>
            <a:pPr marL="171450" lvl="0" indent="-171450" eaLnBrk="1" hangingPunct="1">
              <a:spcBef>
                <a:spcPts val="0"/>
              </a:spcBef>
              <a:spcAft>
                <a:spcPts val="300"/>
              </a:spcAft>
              <a:buClr>
                <a:srgbClr val="B00D23"/>
              </a:buClr>
              <a:buFont typeface="Wingdings" panose="05000000000000000000" pitchFamily="2" charset="2"/>
              <a:buChar char="§"/>
            </a:pPr>
            <a:r>
              <a:rPr lang="en-GB" sz="1100" kern="0" dirty="0">
                <a:solidFill>
                  <a:srgbClr val="1E1348"/>
                </a:solidFill>
                <a:latin typeface="Arial"/>
                <a:cs typeface="Arial"/>
              </a:rPr>
              <a:t>New legislation in the UK has created one of the best regulatory environments for smart city development.</a:t>
            </a:r>
          </a:p>
          <a:p>
            <a:pPr lvl="0" eaLnBrk="1" hangingPunct="1">
              <a:spcBef>
                <a:spcPts val="0"/>
              </a:spcBef>
              <a:spcAft>
                <a:spcPts val="300"/>
              </a:spcAft>
            </a:pPr>
            <a:endParaRPr lang="en-GB" sz="1100" kern="0" dirty="0">
              <a:solidFill>
                <a:srgbClr val="1E1348"/>
              </a:solidFill>
              <a:latin typeface="Arial"/>
              <a:cs typeface="Arial"/>
            </a:endParaRPr>
          </a:p>
        </p:txBody>
      </p:sp>
    </p:spTree>
    <p:extLst>
      <p:ext uri="{BB962C8B-B14F-4D97-AF65-F5344CB8AC3E}">
        <p14:creationId xmlns:p14="http://schemas.microsoft.com/office/powerpoint/2010/main" val="51116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6AE-5BF3-4340-999A-5C8AA5114B0B}"/>
              </a:ext>
            </a:extLst>
          </p:cNvPr>
          <p:cNvSpPr>
            <a:spLocks noGrp="1"/>
          </p:cNvSpPr>
          <p:nvPr>
            <p:ph type="title"/>
          </p:nvPr>
        </p:nvSpPr>
        <p:spPr/>
        <p:txBody>
          <a:bodyPr/>
          <a:lstStyle/>
          <a:p>
            <a:r>
              <a:rPr lang="en-GB" dirty="0"/>
              <a:t>What technologies are used in smart cities?</a:t>
            </a:r>
          </a:p>
        </p:txBody>
      </p:sp>
      <p:graphicFrame>
        <p:nvGraphicFramePr>
          <p:cNvPr id="6" name="Table 5">
            <a:extLst>
              <a:ext uri="{FF2B5EF4-FFF2-40B4-BE49-F238E27FC236}">
                <a16:creationId xmlns:a16="http://schemas.microsoft.com/office/drawing/2014/main" id="{1C8B0285-9352-47BE-BA3C-6337A184DB7B}"/>
              </a:ext>
            </a:extLst>
          </p:cNvPr>
          <p:cNvGraphicFramePr>
            <a:graphicFrameLocks noGrp="1"/>
          </p:cNvGraphicFramePr>
          <p:nvPr>
            <p:extLst>
              <p:ext uri="{D42A27DB-BD31-4B8C-83A1-F6EECF244321}">
                <p14:modId xmlns:p14="http://schemas.microsoft.com/office/powerpoint/2010/main" val="2066262983"/>
              </p:ext>
            </p:extLst>
          </p:nvPr>
        </p:nvGraphicFramePr>
        <p:xfrm>
          <a:off x="563125" y="1293234"/>
          <a:ext cx="8636374" cy="5080865"/>
        </p:xfrm>
        <a:graphic>
          <a:graphicData uri="http://schemas.openxmlformats.org/drawingml/2006/table">
            <a:tbl>
              <a:tblPr firstRow="1" bandRow="1">
                <a:tableStyleId>{5C22544A-7EE6-4342-B048-85BDC9FD1C3A}</a:tableStyleId>
              </a:tblPr>
              <a:tblGrid>
                <a:gridCol w="2083646">
                  <a:extLst>
                    <a:ext uri="{9D8B030D-6E8A-4147-A177-3AD203B41FA5}">
                      <a16:colId xmlns:a16="http://schemas.microsoft.com/office/drawing/2014/main" val="3617203846"/>
                    </a:ext>
                  </a:extLst>
                </a:gridCol>
                <a:gridCol w="6552728">
                  <a:extLst>
                    <a:ext uri="{9D8B030D-6E8A-4147-A177-3AD203B41FA5}">
                      <a16:colId xmlns:a16="http://schemas.microsoft.com/office/drawing/2014/main" val="2537717904"/>
                    </a:ext>
                  </a:extLst>
                </a:gridCol>
              </a:tblGrid>
              <a:tr h="585065">
                <a:tc>
                  <a:txBody>
                    <a:bodyPr/>
                    <a:lstStyle/>
                    <a:p>
                      <a:r>
                        <a:rPr lang="en-GB" sz="1100" dirty="0"/>
                        <a:t>Technology</a:t>
                      </a:r>
                    </a:p>
                  </a:txBody>
                  <a:tcPr/>
                </a:tc>
                <a:tc>
                  <a:txBody>
                    <a:bodyPr/>
                    <a:lstStyle/>
                    <a:p>
                      <a:r>
                        <a:rPr lang="en-GB" sz="1100" dirty="0"/>
                        <a:t>Information</a:t>
                      </a:r>
                    </a:p>
                  </a:txBody>
                  <a:tcPr/>
                </a:tc>
                <a:extLst>
                  <a:ext uri="{0D108BD9-81ED-4DB2-BD59-A6C34878D82A}">
                    <a16:rowId xmlns:a16="http://schemas.microsoft.com/office/drawing/2014/main" val="3732311590"/>
                  </a:ext>
                </a:extLst>
              </a:tr>
              <a:tr h="585065">
                <a:tc>
                  <a:txBody>
                    <a:bodyPr/>
                    <a:lstStyle/>
                    <a:p>
                      <a:r>
                        <a:rPr lang="en-GB" sz="1100" b="1" dirty="0"/>
                        <a:t>ICT infrastructure</a:t>
                      </a:r>
                    </a:p>
                  </a:txBody>
                  <a:tcPr/>
                </a:tc>
                <a:tc>
                  <a:txBody>
                    <a:bodyPr/>
                    <a:lstStyle/>
                    <a:p>
                      <a:r>
                        <a:rPr lang="en-GB" sz="1100" dirty="0"/>
                        <a:t>ICT infrastructure provides the foundations for smart cities. It includes the both cable and wireless networks as well as data storage. Retro-fitting existing infrastructure is as important as new technology. ICT infrastructure ensures that data can move between users and smart city applications and between users themselves.</a:t>
                      </a:r>
                    </a:p>
                  </a:txBody>
                  <a:tcPr/>
                </a:tc>
                <a:extLst>
                  <a:ext uri="{0D108BD9-81ED-4DB2-BD59-A6C34878D82A}">
                    <a16:rowId xmlns:a16="http://schemas.microsoft.com/office/drawing/2014/main" val="2318177915"/>
                  </a:ext>
                </a:extLst>
              </a:tr>
              <a:tr h="585065">
                <a:tc>
                  <a:txBody>
                    <a:bodyPr/>
                    <a:lstStyle/>
                    <a:p>
                      <a:r>
                        <a:rPr lang="en-GB" sz="1100" b="1" dirty="0"/>
                        <a:t>Geospatial technology</a:t>
                      </a:r>
                    </a:p>
                  </a:txBody>
                  <a:tcPr/>
                </a:tc>
                <a:tc>
                  <a:txBody>
                    <a:bodyPr/>
                    <a:lstStyle/>
                    <a:p>
                      <a:r>
                        <a:rPr lang="en-GB" sz="1100" dirty="0"/>
                        <a:t>Geospatial technology uses satellite navigation and Geographical Information System (GIS) to create, capture, store data. This can be used for faster, more accurate mapping, planning and city management services within the city.</a:t>
                      </a:r>
                    </a:p>
                  </a:txBody>
                  <a:tcPr/>
                </a:tc>
                <a:extLst>
                  <a:ext uri="{0D108BD9-81ED-4DB2-BD59-A6C34878D82A}">
                    <a16:rowId xmlns:a16="http://schemas.microsoft.com/office/drawing/2014/main" val="3770670221"/>
                  </a:ext>
                </a:extLst>
              </a:tr>
              <a:tr h="585065">
                <a:tc>
                  <a:txBody>
                    <a:bodyPr/>
                    <a:lstStyle/>
                    <a:p>
                      <a:r>
                        <a:rPr lang="en-GB" sz="1100" b="1" dirty="0"/>
                        <a:t>Sensors</a:t>
                      </a:r>
                    </a:p>
                  </a:txBody>
                  <a:tcPr/>
                </a:tc>
                <a:tc>
                  <a:txBody>
                    <a:bodyPr/>
                    <a:lstStyle/>
                    <a:p>
                      <a:r>
                        <a:rPr lang="en-GB" sz="1100" dirty="0"/>
                        <a:t>Sensors monitor things like weather, air quality, traffic, radiation, and water levels, and can be used to automatically inform fundamental services like traffic and street lights, security systems, and emergency alerts.</a:t>
                      </a:r>
                    </a:p>
                  </a:txBody>
                  <a:tcPr/>
                </a:tc>
                <a:extLst>
                  <a:ext uri="{0D108BD9-81ED-4DB2-BD59-A6C34878D82A}">
                    <a16:rowId xmlns:a16="http://schemas.microsoft.com/office/drawing/2014/main" val="1216950489"/>
                  </a:ext>
                </a:extLst>
              </a:tr>
              <a:tr h="585065">
                <a:tc>
                  <a:txBody>
                    <a:bodyPr/>
                    <a:lstStyle/>
                    <a:p>
                      <a:r>
                        <a:rPr lang="en-GB" sz="1100" b="1" dirty="0"/>
                        <a:t>Internet of things</a:t>
                      </a:r>
                    </a:p>
                  </a:txBody>
                  <a:tcPr/>
                </a:tc>
                <a:tc>
                  <a:txBody>
                    <a:bodyPr/>
                    <a:lstStyle/>
                    <a:p>
                      <a:r>
                        <a:rPr lang="en-GB" sz="1100" dirty="0"/>
                        <a:t>The Internet of Things (IoT) is a system of interrelated computing devices, objects, and even people, that are provided with unique identifiers and the ability to autonomously transfer data over a network. Connecting different devices in smart city enables the development of new services.</a:t>
                      </a:r>
                    </a:p>
                  </a:txBody>
                  <a:tcPr/>
                </a:tc>
                <a:extLst>
                  <a:ext uri="{0D108BD9-81ED-4DB2-BD59-A6C34878D82A}">
                    <a16:rowId xmlns:a16="http://schemas.microsoft.com/office/drawing/2014/main" val="3314825871"/>
                  </a:ext>
                </a:extLst>
              </a:tr>
              <a:tr h="585065">
                <a:tc>
                  <a:txBody>
                    <a:bodyPr/>
                    <a:lstStyle/>
                    <a:p>
                      <a:r>
                        <a:rPr lang="en-GB" sz="1100" b="1" dirty="0"/>
                        <a:t>Data analytics and AI</a:t>
                      </a:r>
                    </a:p>
                  </a:txBody>
                  <a:tcPr/>
                </a:tc>
                <a:tc>
                  <a:txBody>
                    <a:bodyPr/>
                    <a:lstStyle/>
                    <a:p>
                      <a:r>
                        <a:rPr lang="en-GB" sz="1100" dirty="0"/>
                        <a:t>Data analytics and AI allows computers to quantify the millions of digital elements of urban life that are created by sensors and the Internet of Things. Machine learning and AI allows autonomous monitoring and instant decision making.</a:t>
                      </a:r>
                    </a:p>
                  </a:txBody>
                  <a:tcPr/>
                </a:tc>
                <a:extLst>
                  <a:ext uri="{0D108BD9-81ED-4DB2-BD59-A6C34878D82A}">
                    <a16:rowId xmlns:a16="http://schemas.microsoft.com/office/drawing/2014/main" val="3228663118"/>
                  </a:ext>
                </a:extLst>
              </a:tr>
              <a:tr h="585065">
                <a:tc>
                  <a:txBody>
                    <a:bodyPr/>
                    <a:lstStyle/>
                    <a:p>
                      <a:r>
                        <a:rPr lang="en-GB" sz="1100" b="1" dirty="0"/>
                        <a:t>Automation</a:t>
                      </a:r>
                    </a:p>
                  </a:txBody>
                  <a:tcPr/>
                </a:tc>
                <a:tc>
                  <a:txBody>
                    <a:bodyPr/>
                    <a:lstStyle/>
                    <a:p>
                      <a:r>
                        <a:rPr lang="en-GB" sz="1100" dirty="0"/>
                        <a:t>Automation allows smart systems to analyse inputs from sensors and the Internet of Things and then take action. This can involve the automation of repetitive tasks, or as the technology develops, to alert users about issues before they happen and even make decisions without human intervention.</a:t>
                      </a:r>
                    </a:p>
                  </a:txBody>
                  <a:tcPr/>
                </a:tc>
                <a:extLst>
                  <a:ext uri="{0D108BD9-81ED-4DB2-BD59-A6C34878D82A}">
                    <a16:rowId xmlns:a16="http://schemas.microsoft.com/office/drawing/2014/main" val="931263940"/>
                  </a:ext>
                </a:extLst>
              </a:tr>
              <a:tr h="585065">
                <a:tc>
                  <a:txBody>
                    <a:bodyPr/>
                    <a:lstStyle/>
                    <a:p>
                      <a:r>
                        <a:rPr lang="en-GB" sz="1100" b="1" dirty="0"/>
                        <a:t>Blockchain</a:t>
                      </a:r>
                    </a:p>
                  </a:txBody>
                  <a:tcPr/>
                </a:tc>
                <a:tc>
                  <a:txBody>
                    <a:bodyPr/>
                    <a:lstStyle/>
                    <a:p>
                      <a:r>
                        <a:rPr lang="en-GB" sz="1100" dirty="0"/>
                        <a:t>Still a relatively new and untested technology, Blockchain has a lot of potential for the smart city. It addresses one of the biggest issues affecting smart cities, the security of data flow. Blockchain has the potential to boost security and transparency through smart contracts for billing and processing transactions.</a:t>
                      </a:r>
                    </a:p>
                  </a:txBody>
                  <a:tcPr/>
                </a:tc>
                <a:extLst>
                  <a:ext uri="{0D108BD9-81ED-4DB2-BD59-A6C34878D82A}">
                    <a16:rowId xmlns:a16="http://schemas.microsoft.com/office/drawing/2014/main" val="3441550073"/>
                  </a:ext>
                </a:extLst>
              </a:tr>
            </a:tbl>
          </a:graphicData>
        </a:graphic>
      </p:graphicFrame>
    </p:spTree>
    <p:extLst>
      <p:ext uri="{BB962C8B-B14F-4D97-AF65-F5344CB8AC3E}">
        <p14:creationId xmlns:p14="http://schemas.microsoft.com/office/powerpoint/2010/main" val="45356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6AE-5BF3-4340-999A-5C8AA5114B0B}"/>
              </a:ext>
            </a:extLst>
          </p:cNvPr>
          <p:cNvSpPr>
            <a:spLocks noGrp="1"/>
          </p:cNvSpPr>
          <p:nvPr>
            <p:ph type="title"/>
          </p:nvPr>
        </p:nvSpPr>
        <p:spPr/>
        <p:txBody>
          <a:bodyPr/>
          <a:lstStyle/>
          <a:p>
            <a:r>
              <a:rPr lang="en-GB" dirty="0"/>
              <a:t>What smart systems are used in smart cities?</a:t>
            </a:r>
          </a:p>
        </p:txBody>
      </p:sp>
      <p:graphicFrame>
        <p:nvGraphicFramePr>
          <p:cNvPr id="6" name="Table 5">
            <a:extLst>
              <a:ext uri="{FF2B5EF4-FFF2-40B4-BE49-F238E27FC236}">
                <a16:creationId xmlns:a16="http://schemas.microsoft.com/office/drawing/2014/main" id="{1C8B0285-9352-47BE-BA3C-6337A184DB7B}"/>
              </a:ext>
            </a:extLst>
          </p:cNvPr>
          <p:cNvGraphicFramePr>
            <a:graphicFrameLocks noGrp="1"/>
          </p:cNvGraphicFramePr>
          <p:nvPr>
            <p:extLst>
              <p:ext uri="{D42A27DB-BD31-4B8C-83A1-F6EECF244321}">
                <p14:modId xmlns:p14="http://schemas.microsoft.com/office/powerpoint/2010/main" val="3622576551"/>
              </p:ext>
            </p:extLst>
          </p:nvPr>
        </p:nvGraphicFramePr>
        <p:xfrm>
          <a:off x="563125" y="1293234"/>
          <a:ext cx="8636374" cy="4486505"/>
        </p:xfrm>
        <a:graphic>
          <a:graphicData uri="http://schemas.openxmlformats.org/drawingml/2006/table">
            <a:tbl>
              <a:tblPr firstRow="1" bandRow="1">
                <a:tableStyleId>{5C22544A-7EE6-4342-B048-85BDC9FD1C3A}</a:tableStyleId>
              </a:tblPr>
              <a:tblGrid>
                <a:gridCol w="2083646">
                  <a:extLst>
                    <a:ext uri="{9D8B030D-6E8A-4147-A177-3AD203B41FA5}">
                      <a16:colId xmlns:a16="http://schemas.microsoft.com/office/drawing/2014/main" val="3617203846"/>
                    </a:ext>
                  </a:extLst>
                </a:gridCol>
                <a:gridCol w="6552728">
                  <a:extLst>
                    <a:ext uri="{9D8B030D-6E8A-4147-A177-3AD203B41FA5}">
                      <a16:colId xmlns:a16="http://schemas.microsoft.com/office/drawing/2014/main" val="2537717904"/>
                    </a:ext>
                  </a:extLst>
                </a:gridCol>
              </a:tblGrid>
              <a:tr h="585065">
                <a:tc>
                  <a:txBody>
                    <a:bodyPr/>
                    <a:lstStyle/>
                    <a:p>
                      <a:r>
                        <a:rPr lang="en-GB" sz="1100" dirty="0"/>
                        <a:t>Smart system</a:t>
                      </a:r>
                    </a:p>
                  </a:txBody>
                  <a:tcPr/>
                </a:tc>
                <a:tc>
                  <a:txBody>
                    <a:bodyPr/>
                    <a:lstStyle/>
                    <a:p>
                      <a:r>
                        <a:rPr lang="en-GB" sz="1100" dirty="0"/>
                        <a:t>Information</a:t>
                      </a:r>
                    </a:p>
                  </a:txBody>
                  <a:tcPr/>
                </a:tc>
                <a:extLst>
                  <a:ext uri="{0D108BD9-81ED-4DB2-BD59-A6C34878D82A}">
                    <a16:rowId xmlns:a16="http://schemas.microsoft.com/office/drawing/2014/main" val="3732311590"/>
                  </a:ext>
                </a:extLst>
              </a:tr>
              <a:tr h="585065">
                <a:tc>
                  <a:txBody>
                    <a:bodyPr/>
                    <a:lstStyle/>
                    <a:p>
                      <a:r>
                        <a:rPr lang="en-GB" sz="1100" b="1" dirty="0"/>
                        <a:t>Smart energy</a:t>
                      </a:r>
                    </a:p>
                  </a:txBody>
                  <a:tcPr/>
                </a:tc>
                <a:tc>
                  <a:txBody>
                    <a:bodyPr/>
                    <a:lstStyle/>
                    <a:p>
                      <a:r>
                        <a:rPr lang="en-GB" sz="1100" dirty="0"/>
                        <a:t>Using low carbon energy sources (such as wind and solar) to generate electricity and better construction techniques, new business models, and innovative use of data to reduce energy consumption.</a:t>
                      </a:r>
                    </a:p>
                  </a:txBody>
                  <a:tcPr/>
                </a:tc>
                <a:extLst>
                  <a:ext uri="{0D108BD9-81ED-4DB2-BD59-A6C34878D82A}">
                    <a16:rowId xmlns:a16="http://schemas.microsoft.com/office/drawing/2014/main" val="2318177915"/>
                  </a:ext>
                </a:extLst>
              </a:tr>
              <a:tr h="585065">
                <a:tc>
                  <a:txBody>
                    <a:bodyPr/>
                    <a:lstStyle/>
                    <a:p>
                      <a:r>
                        <a:rPr lang="en-GB" sz="1100" b="1" dirty="0"/>
                        <a:t>Smart building and housing</a:t>
                      </a:r>
                    </a:p>
                  </a:txBody>
                  <a:tcPr/>
                </a:tc>
                <a:tc>
                  <a:txBody>
                    <a:bodyPr/>
                    <a:lstStyle/>
                    <a:p>
                      <a:r>
                        <a:rPr lang="en-GB" sz="1100" dirty="0"/>
                        <a:t>Constructing or re-developing buildings and houses to make them more energy efficient. Creating more interactive buildings with sensors that can detect and alert users about problems and household appliances connect to the Internet of Things.</a:t>
                      </a:r>
                    </a:p>
                  </a:txBody>
                  <a:tcPr/>
                </a:tc>
                <a:extLst>
                  <a:ext uri="{0D108BD9-81ED-4DB2-BD59-A6C34878D82A}">
                    <a16:rowId xmlns:a16="http://schemas.microsoft.com/office/drawing/2014/main" val="3770670221"/>
                  </a:ext>
                </a:extLst>
              </a:tr>
              <a:tr h="585065">
                <a:tc>
                  <a:txBody>
                    <a:bodyPr/>
                    <a:lstStyle/>
                    <a:p>
                      <a:r>
                        <a:rPr lang="en-GB" sz="1100" b="1" dirty="0"/>
                        <a:t>Smart infrastructure</a:t>
                      </a:r>
                    </a:p>
                  </a:txBody>
                  <a:tcPr/>
                </a:tc>
                <a:tc>
                  <a:txBody>
                    <a:bodyPr/>
                    <a:lstStyle/>
                    <a:p>
                      <a:r>
                        <a:rPr lang="en-GB" sz="1100" dirty="0"/>
                        <a:t>Smart infrastructure provides better co-ordination across essential services such as sanitation, public safety and emergency management. It covers both physical assets and the use of data analytics and machine learning to manage and maintain services and assets.</a:t>
                      </a:r>
                    </a:p>
                  </a:txBody>
                  <a:tcPr/>
                </a:tc>
                <a:extLst>
                  <a:ext uri="{0D108BD9-81ED-4DB2-BD59-A6C34878D82A}">
                    <a16:rowId xmlns:a16="http://schemas.microsoft.com/office/drawing/2014/main" val="1216950489"/>
                  </a:ext>
                </a:extLst>
              </a:tr>
              <a:tr h="585065">
                <a:tc>
                  <a:txBody>
                    <a:bodyPr/>
                    <a:lstStyle/>
                    <a:p>
                      <a:r>
                        <a:rPr lang="en-GB" sz="1100" b="1" dirty="0"/>
                        <a:t>Smart governance</a:t>
                      </a:r>
                    </a:p>
                  </a:txBody>
                  <a:tcPr/>
                </a:tc>
                <a:tc>
                  <a:txBody>
                    <a:bodyPr/>
                    <a:lstStyle/>
                    <a:p>
                      <a:r>
                        <a:rPr lang="en-GB" sz="1100" dirty="0"/>
                        <a:t>Smart governance is the intelligent use of technology to improve decision-making through better collaboration among government and citizens. It includes providing open access to city data and better processes such as urban planning.</a:t>
                      </a:r>
                    </a:p>
                  </a:txBody>
                  <a:tcPr/>
                </a:tc>
                <a:extLst>
                  <a:ext uri="{0D108BD9-81ED-4DB2-BD59-A6C34878D82A}">
                    <a16:rowId xmlns:a16="http://schemas.microsoft.com/office/drawing/2014/main" val="3314825871"/>
                  </a:ext>
                </a:extLst>
              </a:tr>
              <a:tr h="585065">
                <a:tc>
                  <a:txBody>
                    <a:bodyPr/>
                    <a:lstStyle/>
                    <a:p>
                      <a:r>
                        <a:rPr lang="en-GB" sz="1100" b="1" dirty="0"/>
                        <a:t>Smart mobility</a:t>
                      </a:r>
                    </a:p>
                  </a:txBody>
                  <a:tcPr/>
                </a:tc>
                <a:tc>
                  <a:txBody>
                    <a:bodyPr/>
                    <a:lstStyle/>
                    <a:p>
                      <a:r>
                        <a:rPr lang="en-GB" sz="1100" dirty="0"/>
                        <a:t>The development of connected and autonomous cars along with a more integrated transport system </a:t>
                      </a:r>
                    </a:p>
                    <a:p>
                      <a:r>
                        <a:rPr lang="en-GB" sz="1100" dirty="0"/>
                        <a:t>that makes better use of transport data. The development of new business models such as Mobility-as-a-Service.</a:t>
                      </a:r>
                    </a:p>
                  </a:txBody>
                  <a:tcPr/>
                </a:tc>
                <a:extLst>
                  <a:ext uri="{0D108BD9-81ED-4DB2-BD59-A6C34878D82A}">
                    <a16:rowId xmlns:a16="http://schemas.microsoft.com/office/drawing/2014/main" val="3228663118"/>
                  </a:ext>
                </a:extLst>
              </a:tr>
              <a:tr h="585065">
                <a:tc>
                  <a:txBody>
                    <a:bodyPr/>
                    <a:lstStyle/>
                    <a:p>
                      <a:r>
                        <a:rPr lang="en-GB" sz="1100" b="1" dirty="0"/>
                        <a:t>Smart health</a:t>
                      </a:r>
                    </a:p>
                  </a:txBody>
                  <a:tcPr/>
                </a:tc>
                <a:tc>
                  <a:txBody>
                    <a:bodyPr/>
                    <a:lstStyle/>
                    <a:p>
                      <a:r>
                        <a:rPr lang="en-GB" sz="1100" dirty="0"/>
                        <a:t>Smart health uses the connectivity of a smart city to link patients to their health provider, taking advantage of more efficient communication methods and sensor/smartphone data. Combined with the power of data analytics and AI, health data can be analysed to extract valuable new insights about the patient and overall health of the city. Smart health also covers the development of smart hospitals and clinics. </a:t>
                      </a:r>
                    </a:p>
                  </a:txBody>
                  <a:tcPr/>
                </a:tc>
                <a:extLst>
                  <a:ext uri="{0D108BD9-81ED-4DB2-BD59-A6C34878D82A}">
                    <a16:rowId xmlns:a16="http://schemas.microsoft.com/office/drawing/2014/main" val="931263940"/>
                  </a:ext>
                </a:extLst>
              </a:tr>
            </a:tbl>
          </a:graphicData>
        </a:graphic>
      </p:graphicFrame>
    </p:spTree>
    <p:extLst>
      <p:ext uri="{BB962C8B-B14F-4D97-AF65-F5344CB8AC3E}">
        <p14:creationId xmlns:p14="http://schemas.microsoft.com/office/powerpoint/2010/main" val="3148451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C1F7-27FD-4186-85B5-33AB5C0F3562}"/>
              </a:ext>
            </a:extLst>
          </p:cNvPr>
          <p:cNvSpPr>
            <a:spLocks noGrp="1"/>
          </p:cNvSpPr>
          <p:nvPr>
            <p:ph type="title"/>
          </p:nvPr>
        </p:nvSpPr>
        <p:spPr/>
        <p:txBody>
          <a:bodyPr/>
          <a:lstStyle/>
          <a:p>
            <a:r>
              <a:rPr lang="en-GB" dirty="0"/>
              <a:t>ICT infrastructure</a:t>
            </a:r>
          </a:p>
        </p:txBody>
      </p:sp>
      <p:sp>
        <p:nvSpPr>
          <p:cNvPr id="3" name="Content Placeholder 2">
            <a:extLst>
              <a:ext uri="{FF2B5EF4-FFF2-40B4-BE49-F238E27FC236}">
                <a16:creationId xmlns:a16="http://schemas.microsoft.com/office/drawing/2014/main" id="{9D3C59F7-9C15-4A6B-93FC-676E92C54400}"/>
              </a:ext>
            </a:extLst>
          </p:cNvPr>
          <p:cNvSpPr>
            <a:spLocks noGrp="1"/>
          </p:cNvSpPr>
          <p:nvPr>
            <p:ph sz="half" idx="1"/>
          </p:nvPr>
        </p:nvSpPr>
        <p:spPr>
          <a:xfrm>
            <a:off x="568800" y="1341438"/>
            <a:ext cx="4320000" cy="3743746"/>
          </a:xfrm>
        </p:spPr>
        <p:txBody>
          <a:bodyPr/>
          <a:lstStyle/>
          <a:p>
            <a:r>
              <a:rPr lang="en-GB" dirty="0">
                <a:solidFill>
                  <a:srgbClr val="B00D23"/>
                </a:solidFill>
              </a:rPr>
              <a:t>Creating a two-way communication channel</a:t>
            </a:r>
          </a:p>
          <a:p>
            <a:r>
              <a:rPr lang="en-GB" sz="1100" b="0" dirty="0"/>
              <a:t>ICT infrastructure provides the foundations on which the growth of citizen-facing smart city applications are built. It ensures that data can move between users and smart city applications and between users themselves. The ability to effectively store and sort this data, so as to make it available for use, is the second foundation of a smart city.</a:t>
            </a:r>
          </a:p>
          <a:p>
            <a:endParaRPr lang="en-GB" sz="1100" b="0" dirty="0"/>
          </a:p>
          <a:p>
            <a:pPr>
              <a:buClr>
                <a:srgbClr val="B00D23"/>
              </a:buClr>
            </a:pPr>
            <a:r>
              <a:rPr lang="en-GB" sz="1100" b="0" dirty="0"/>
              <a:t>Wired technology is generally the most reliable and secure way to exchange data, however, time and expense means it is usually only used when particularly high performance requirements exist. Instead wireless networks that can take advantage of the ubiquitous presence of smart phones and other devices are the prominent communication infrastructure of smart cities. </a:t>
            </a:r>
            <a:r>
              <a:rPr lang="en-GB" sz="1100" dirty="0"/>
              <a:t>Increasing the ability of these networks increases the opportunities for smart cities.</a:t>
            </a:r>
          </a:p>
          <a:p>
            <a:pPr marL="171450" indent="-171450">
              <a:buClr>
                <a:srgbClr val="B00D23"/>
              </a:buClr>
              <a:buFont typeface="Wingdings" panose="05000000000000000000" pitchFamily="2" charset="2"/>
              <a:buChar char="§"/>
            </a:pPr>
            <a:endParaRPr lang="en-GB" sz="1100" b="0" dirty="0"/>
          </a:p>
          <a:p>
            <a:pPr>
              <a:buClr>
                <a:srgbClr val="B00D23"/>
              </a:buClr>
            </a:pPr>
            <a:r>
              <a:rPr lang="en-GB" sz="1100" b="0" dirty="0"/>
              <a:t>Smart cities thrive on data and require the infrastructure for both computing, storing and sharing. As smart cities develop, so the amount of data and groups of users increase, creating a greater need for adaptable infrastructure.</a:t>
            </a:r>
          </a:p>
        </p:txBody>
      </p:sp>
      <p:sp>
        <p:nvSpPr>
          <p:cNvPr id="4" name="Content Placeholder 3">
            <a:extLst>
              <a:ext uri="{FF2B5EF4-FFF2-40B4-BE49-F238E27FC236}">
                <a16:creationId xmlns:a16="http://schemas.microsoft.com/office/drawing/2014/main" id="{AE7FA280-09CA-4AB4-B62E-09F8AA61FD9C}"/>
              </a:ext>
            </a:extLst>
          </p:cNvPr>
          <p:cNvSpPr>
            <a:spLocks noGrp="1"/>
          </p:cNvSpPr>
          <p:nvPr>
            <p:ph sz="half" idx="2"/>
          </p:nvPr>
        </p:nvSpPr>
        <p:spPr/>
        <p:txBody>
          <a:bodyPr/>
          <a:lstStyle/>
          <a:p>
            <a:r>
              <a:rPr lang="en-GB" dirty="0">
                <a:solidFill>
                  <a:srgbClr val="B00D23"/>
                </a:solidFill>
              </a:rPr>
              <a:t>Opportunities</a:t>
            </a:r>
          </a:p>
          <a:p>
            <a:pPr marL="228600" indent="-228600">
              <a:buClr>
                <a:srgbClr val="B00D23"/>
              </a:buClr>
              <a:buFont typeface="Wingdings" panose="05000000000000000000" pitchFamily="2" charset="2"/>
              <a:buChar char="§"/>
            </a:pPr>
            <a:r>
              <a:rPr lang="en-GB" sz="1100" b="0" dirty="0"/>
              <a:t>The roll-out of 5G networks is forecast to start in 2019 with widespread coverage by 2022.</a:t>
            </a:r>
          </a:p>
          <a:p>
            <a:pPr marL="228600" indent="-228600">
              <a:buClr>
                <a:srgbClr val="B00D23"/>
              </a:buClr>
              <a:buFont typeface="Wingdings" panose="05000000000000000000" pitchFamily="2" charset="2"/>
              <a:buChar char="§"/>
            </a:pPr>
            <a:r>
              <a:rPr lang="en-GB" sz="1100" b="0" dirty="0"/>
              <a:t>Fibre-optic infrastructure to transmit greater amounts of data at high bandwidths over long distances.</a:t>
            </a:r>
          </a:p>
          <a:p>
            <a:pPr marL="228600" indent="-228600">
              <a:buClr>
                <a:srgbClr val="B00D23"/>
              </a:buClr>
              <a:buFont typeface="Wingdings" panose="05000000000000000000" pitchFamily="2" charset="2"/>
              <a:buChar char="§"/>
            </a:pPr>
            <a:r>
              <a:rPr lang="en-GB" sz="1100" b="0" dirty="0"/>
              <a:t>Cloud computing for data storage and processing.</a:t>
            </a:r>
          </a:p>
          <a:p>
            <a:pPr marL="228600" indent="-228600">
              <a:buClr>
                <a:srgbClr val="B00D23"/>
              </a:buClr>
              <a:buFont typeface="Wingdings" panose="05000000000000000000" pitchFamily="2" charset="2"/>
              <a:buChar char="§"/>
            </a:pPr>
            <a:r>
              <a:rPr lang="en-GB" sz="1100" b="0" dirty="0"/>
              <a:t>Extremely large datasets from cities require sophisticated methods of analysis and demand for powerful analytical software packages has risen considerably in recent years.</a:t>
            </a:r>
          </a:p>
          <a:p>
            <a:pPr marL="228600" indent="-228600">
              <a:buClr>
                <a:srgbClr val="B00D23"/>
              </a:buClr>
              <a:buFont typeface="Wingdings" panose="05000000000000000000" pitchFamily="2" charset="2"/>
              <a:buChar char="§"/>
            </a:pPr>
            <a:r>
              <a:rPr lang="en-GB" sz="1100" b="0" dirty="0"/>
              <a:t>Free WiFi networks.</a:t>
            </a:r>
          </a:p>
          <a:p>
            <a:pPr marL="228600" indent="-228600">
              <a:buClr>
                <a:srgbClr val="B00D23"/>
              </a:buClr>
              <a:buFont typeface="Wingdings" panose="05000000000000000000" pitchFamily="2" charset="2"/>
              <a:buChar char="§"/>
            </a:pPr>
            <a:r>
              <a:rPr lang="en-GB" sz="1100" b="0" dirty="0"/>
              <a:t>Data sharing platforms.</a:t>
            </a:r>
          </a:p>
          <a:p>
            <a:pPr marL="228600" indent="-228600">
              <a:buClr>
                <a:srgbClr val="B00D23"/>
              </a:buClr>
              <a:buFont typeface="Wingdings" panose="05000000000000000000" pitchFamily="2" charset="2"/>
              <a:buChar char="§"/>
            </a:pPr>
            <a:r>
              <a:rPr lang="en-GB" sz="1100" b="0" dirty="0"/>
              <a:t>Integrating the wide variety of smart city applications, each with their unique connectivity requirements.</a:t>
            </a:r>
          </a:p>
          <a:p>
            <a:pPr marL="228600" indent="-228600">
              <a:buClr>
                <a:srgbClr val="B00D23"/>
              </a:buClr>
              <a:buFont typeface="Wingdings" panose="05000000000000000000" pitchFamily="2" charset="2"/>
              <a:buChar char="§"/>
            </a:pPr>
            <a:r>
              <a:rPr lang="en-GB" sz="1100" b="0" dirty="0"/>
              <a:t>The installation of small cells on lampposts and buildings, to provide connectivity wherever it may be needed.</a:t>
            </a:r>
          </a:p>
          <a:p>
            <a:pPr marL="228600" indent="-228600">
              <a:buClr>
                <a:srgbClr val="B00D23"/>
              </a:buClr>
              <a:buFont typeface="Wingdings" panose="05000000000000000000" pitchFamily="2" charset="2"/>
              <a:buChar char="§"/>
            </a:pPr>
            <a:r>
              <a:rPr lang="en-GB" sz="1100" b="0" dirty="0"/>
              <a:t>Growing beyond provision of physical infrastructure, to become digital businesses.</a:t>
            </a:r>
          </a:p>
          <a:p>
            <a:pPr marL="228600" indent="-228600">
              <a:buClr>
                <a:srgbClr val="B00D23"/>
              </a:buClr>
              <a:buFont typeface="Wingdings" panose="05000000000000000000" pitchFamily="2" charset="2"/>
              <a:buChar char="§"/>
            </a:pPr>
            <a:r>
              <a:rPr lang="en-GB" sz="1100" b="0" dirty="0"/>
              <a:t>Facilitating micro-payments in cities through mobile phone networks.</a:t>
            </a:r>
          </a:p>
          <a:p>
            <a:pPr marL="228600" indent="-228600">
              <a:buClr>
                <a:srgbClr val="B00D23"/>
              </a:buClr>
              <a:buFont typeface="Wingdings" panose="05000000000000000000" pitchFamily="2" charset="2"/>
              <a:buChar char="§"/>
            </a:pPr>
            <a:r>
              <a:rPr lang="en-GB" sz="1100" b="0" dirty="0"/>
              <a:t>Using AI and big data to monitor performance and conduct predictive maintenance on infrastructure assets.</a:t>
            </a:r>
          </a:p>
          <a:p>
            <a:pPr marL="228600" indent="-228600">
              <a:buClr>
                <a:srgbClr val="B00D23"/>
              </a:buClr>
              <a:buFont typeface="Wingdings" panose="05000000000000000000" pitchFamily="2" charset="2"/>
              <a:buChar char="§"/>
            </a:pPr>
            <a:r>
              <a:rPr lang="en-GB" sz="1100" b="0" dirty="0"/>
              <a:t>Private finance for infrastructure and design, build and operate business models.</a:t>
            </a:r>
          </a:p>
          <a:p>
            <a:endParaRPr lang="en-GB" sz="1100" b="0" dirty="0"/>
          </a:p>
          <a:p>
            <a:endParaRPr lang="en-GB" sz="1100" b="0" dirty="0"/>
          </a:p>
          <a:p>
            <a:endParaRPr lang="en-GB" sz="1100" b="0" dirty="0"/>
          </a:p>
        </p:txBody>
      </p:sp>
      <p:sp>
        <p:nvSpPr>
          <p:cNvPr id="6" name="TextBox 5">
            <a:extLst>
              <a:ext uri="{FF2B5EF4-FFF2-40B4-BE49-F238E27FC236}">
                <a16:creationId xmlns:a16="http://schemas.microsoft.com/office/drawing/2014/main" id="{1B52B108-46B5-4AF6-8A90-9D69B5B90240}"/>
              </a:ext>
            </a:extLst>
          </p:cNvPr>
          <p:cNvSpPr txBox="1"/>
          <p:nvPr/>
        </p:nvSpPr>
        <p:spPr>
          <a:xfrm>
            <a:off x="4982651" y="6166306"/>
            <a:ext cx="4032448" cy="461665"/>
          </a:xfrm>
          <a:prstGeom prst="rect">
            <a:avLst/>
          </a:prstGeom>
          <a:noFill/>
        </p:spPr>
        <p:txBody>
          <a:bodyPr wrap="square" rtlCol="0">
            <a:spAutoFit/>
          </a:bodyPr>
          <a:lstStyle/>
          <a:p>
            <a:r>
              <a:rPr lang="en-GB" sz="800" i="1" dirty="0"/>
              <a:t>Sources: Frost and Sullivan (2017) Reframing Smart Technology for the Smart City</a:t>
            </a:r>
          </a:p>
          <a:p>
            <a:r>
              <a:rPr lang="en-GB" sz="800" i="1" dirty="0"/>
              <a:t>HSBC (2018) Convergence and collaboration to build communities of the future</a:t>
            </a:r>
          </a:p>
          <a:p>
            <a:r>
              <a:rPr lang="en-GB" sz="800" i="1" dirty="0"/>
              <a:t>CBRE (2018) Smart Cities – UK city officials survey</a:t>
            </a:r>
          </a:p>
        </p:txBody>
      </p:sp>
      <p:sp>
        <p:nvSpPr>
          <p:cNvPr id="7" name="Speech Bubble: Rectangle with Corners Rounded 6">
            <a:extLst>
              <a:ext uri="{FF2B5EF4-FFF2-40B4-BE49-F238E27FC236}">
                <a16:creationId xmlns:a16="http://schemas.microsoft.com/office/drawing/2014/main" id="{6A56905D-1784-4C0C-ABFD-22AC84B43AE9}"/>
              </a:ext>
            </a:extLst>
          </p:cNvPr>
          <p:cNvSpPr/>
          <p:nvPr/>
        </p:nvSpPr>
        <p:spPr>
          <a:xfrm>
            <a:off x="488504" y="5157192"/>
            <a:ext cx="4320000" cy="792088"/>
          </a:xfrm>
          <a:prstGeom prst="wedgeRoundRectCallout">
            <a:avLst>
              <a:gd name="adj1" fmla="val -21929"/>
              <a:gd name="adj2" fmla="val -61908"/>
              <a:gd name="adj3" fmla="val 16667"/>
            </a:avLst>
          </a:prstGeom>
          <a:solidFill>
            <a:srgbClr val="1E1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Georgia" panose="02040502050405020303" pitchFamily="18" charset="0"/>
              </a:rPr>
              <a:t>93% of UK city officials surveyed said that cloud-based technologies will be required to support smart city initiatives in the next three years.</a:t>
            </a:r>
          </a:p>
        </p:txBody>
      </p:sp>
    </p:spTree>
    <p:extLst>
      <p:ext uri="{BB962C8B-B14F-4D97-AF65-F5344CB8AC3E}">
        <p14:creationId xmlns:p14="http://schemas.microsoft.com/office/powerpoint/2010/main" val="33960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F5E4-1BE0-47A8-AB1C-69A175BEA706}"/>
              </a:ext>
            </a:extLst>
          </p:cNvPr>
          <p:cNvSpPr>
            <a:spLocks noGrp="1"/>
          </p:cNvSpPr>
          <p:nvPr>
            <p:ph type="title"/>
          </p:nvPr>
        </p:nvSpPr>
        <p:spPr/>
        <p:txBody>
          <a:bodyPr/>
          <a:lstStyle/>
          <a:p>
            <a:r>
              <a:rPr lang="en-GB" dirty="0"/>
              <a:t>Geospatial technology</a:t>
            </a:r>
          </a:p>
        </p:txBody>
      </p:sp>
      <p:sp>
        <p:nvSpPr>
          <p:cNvPr id="3" name="Content Placeholder 2">
            <a:extLst>
              <a:ext uri="{FF2B5EF4-FFF2-40B4-BE49-F238E27FC236}">
                <a16:creationId xmlns:a16="http://schemas.microsoft.com/office/drawing/2014/main" id="{69AC98A8-E8B7-41B0-B657-D70D21EF4DE0}"/>
              </a:ext>
            </a:extLst>
          </p:cNvPr>
          <p:cNvSpPr>
            <a:spLocks noGrp="1"/>
          </p:cNvSpPr>
          <p:nvPr>
            <p:ph sz="half" idx="1"/>
          </p:nvPr>
        </p:nvSpPr>
        <p:spPr>
          <a:xfrm>
            <a:off x="568800" y="1341438"/>
            <a:ext cx="4320000" cy="4823866"/>
          </a:xfrm>
        </p:spPr>
        <p:txBody>
          <a:bodyPr/>
          <a:lstStyle/>
          <a:p>
            <a:r>
              <a:rPr lang="en-GB" dirty="0">
                <a:solidFill>
                  <a:srgbClr val="B00D23"/>
                </a:solidFill>
              </a:rPr>
              <a:t>Mapping the city to help make better decisions</a:t>
            </a:r>
          </a:p>
          <a:p>
            <a:r>
              <a:rPr lang="en-GB" sz="1100" b="0" dirty="0"/>
              <a:t>Location is the unique common denominator that can bring all smart partners together. Geospatial technology (GST) makes use of satellite navigation and Geographical Information System (GIS) to create, capture, store and retrieve geographic and spatial information of any place. It enables efficient, effective, relevant and integrated planning through the use of real time data and data analytics.</a:t>
            </a:r>
          </a:p>
          <a:p>
            <a:endParaRPr lang="en-GB" sz="1100" b="0" dirty="0"/>
          </a:p>
          <a:p>
            <a:r>
              <a:rPr lang="en-GB" sz="1100" b="0" dirty="0"/>
              <a:t>Geospatial data can make sense of different kinds of data by geocoding and precise addressing. This enables a city to join together different data (traffic routes, disease emergencies, fire hazards, water infrastructure, tourism, telecommunications and many others) into collaborative maps that allow planners to make more informed decisions. </a:t>
            </a:r>
          </a:p>
          <a:p>
            <a:endParaRPr lang="en-GB" sz="1100" b="0" dirty="0"/>
          </a:p>
          <a:p>
            <a:r>
              <a:rPr lang="en-GB" dirty="0">
                <a:solidFill>
                  <a:srgbClr val="B00D23"/>
                </a:solidFill>
              </a:rPr>
              <a:t>The UK advantage in geospatial technology</a:t>
            </a:r>
            <a:endParaRPr lang="en-GB" sz="1100" b="0" dirty="0"/>
          </a:p>
          <a:p>
            <a:pPr marL="171450" indent="-171450">
              <a:buClr>
                <a:srgbClr val="B00D23"/>
              </a:buClr>
              <a:buFont typeface="Wingdings" panose="05000000000000000000" pitchFamily="2" charset="2"/>
              <a:buChar char="§"/>
            </a:pPr>
            <a:r>
              <a:rPr lang="en-GB" sz="1100" b="0" dirty="0"/>
              <a:t>The UK is a global leader in satellite applications and the UK market is forecast to more than treble from £8 billion in 2010 to £37 billion in 2030.</a:t>
            </a:r>
          </a:p>
          <a:p>
            <a:pPr marL="171450" indent="-171450">
              <a:buClr>
                <a:srgbClr val="B00D23"/>
              </a:buClr>
              <a:buFont typeface="Wingdings" panose="05000000000000000000" pitchFamily="2" charset="2"/>
              <a:buChar char="§"/>
            </a:pPr>
            <a:r>
              <a:rPr lang="en-GB" sz="1100" b="0" dirty="0"/>
              <a:t>Using location-linked data more productively is forecast to unlock up to £11 billion of extra value for the UK economy every year.</a:t>
            </a:r>
          </a:p>
          <a:p>
            <a:pPr marL="171450" indent="-171450">
              <a:buClr>
                <a:srgbClr val="B00D23"/>
              </a:buClr>
              <a:buFont typeface="Wingdings" panose="05000000000000000000" pitchFamily="2" charset="2"/>
              <a:buChar char="§"/>
            </a:pPr>
            <a:r>
              <a:rPr lang="en-GB" sz="1100" b="0" dirty="0"/>
              <a:t>The Geospatial Commission is a government commitment to maximise the value of geospatial data, with £80 million of allocated funding.</a:t>
            </a:r>
          </a:p>
          <a:p>
            <a:endParaRPr lang="en-GB" sz="1100" b="0" dirty="0"/>
          </a:p>
          <a:p>
            <a:endParaRPr lang="en-GB" sz="1100" b="0" dirty="0"/>
          </a:p>
        </p:txBody>
      </p:sp>
      <p:sp>
        <p:nvSpPr>
          <p:cNvPr id="4" name="Content Placeholder 3">
            <a:extLst>
              <a:ext uri="{FF2B5EF4-FFF2-40B4-BE49-F238E27FC236}">
                <a16:creationId xmlns:a16="http://schemas.microsoft.com/office/drawing/2014/main" id="{2399D604-E688-4A8D-85BF-392D4D33AA9D}"/>
              </a:ext>
            </a:extLst>
          </p:cNvPr>
          <p:cNvSpPr>
            <a:spLocks noGrp="1"/>
          </p:cNvSpPr>
          <p:nvPr>
            <p:ph sz="half" idx="2"/>
          </p:nvPr>
        </p:nvSpPr>
        <p:spPr>
          <a:xfrm>
            <a:off x="5104800" y="1341438"/>
            <a:ext cx="4320000" cy="1769209"/>
          </a:xfrm>
        </p:spPr>
        <p:txBody>
          <a:bodyPr/>
          <a:lstStyle/>
          <a:p>
            <a:r>
              <a:rPr lang="en-GB" dirty="0">
                <a:solidFill>
                  <a:srgbClr val="B00D23"/>
                </a:solidFill>
              </a:rPr>
              <a:t>Opportunities</a:t>
            </a:r>
          </a:p>
          <a:p>
            <a:pPr marL="171450" indent="-171450">
              <a:buClr>
                <a:srgbClr val="C00000"/>
              </a:buClr>
              <a:buFont typeface="Wingdings" panose="05000000000000000000" pitchFamily="2" charset="2"/>
              <a:buChar char="§"/>
            </a:pPr>
            <a:r>
              <a:rPr lang="en-GB" sz="1100" b="0" dirty="0">
                <a:solidFill>
                  <a:srgbClr val="1E1348"/>
                </a:solidFill>
              </a:rPr>
              <a:t>Increased use of satellite applications data.</a:t>
            </a:r>
          </a:p>
          <a:p>
            <a:pPr marL="171450" indent="-171450">
              <a:buClr>
                <a:srgbClr val="C00000"/>
              </a:buClr>
              <a:buFont typeface="Wingdings" panose="05000000000000000000" pitchFamily="2" charset="2"/>
              <a:buChar char="§"/>
            </a:pPr>
            <a:r>
              <a:rPr lang="en-GB" sz="1100" b="0" dirty="0">
                <a:solidFill>
                  <a:srgbClr val="1E1348"/>
                </a:solidFill>
              </a:rPr>
              <a:t>Adapting geospatial data for augmented/virtual reality.</a:t>
            </a:r>
          </a:p>
          <a:p>
            <a:pPr marL="171450" indent="-171450">
              <a:buClr>
                <a:srgbClr val="C00000"/>
              </a:buClr>
              <a:buFont typeface="Wingdings" panose="05000000000000000000" pitchFamily="2" charset="2"/>
              <a:buChar char="§"/>
            </a:pPr>
            <a:r>
              <a:rPr lang="en-GB" sz="1100" b="0" dirty="0">
                <a:solidFill>
                  <a:srgbClr val="1E1348"/>
                </a:solidFill>
              </a:rPr>
              <a:t>More precise Building Information Management (BIM).</a:t>
            </a:r>
          </a:p>
          <a:p>
            <a:pPr marL="171450" indent="-171450">
              <a:buClr>
                <a:srgbClr val="C00000"/>
              </a:buClr>
              <a:buFont typeface="Wingdings" panose="05000000000000000000" pitchFamily="2" charset="2"/>
              <a:buChar char="§"/>
            </a:pPr>
            <a:r>
              <a:rPr lang="en-GB" sz="1100" b="0" dirty="0">
                <a:solidFill>
                  <a:srgbClr val="1E1348"/>
                </a:solidFill>
              </a:rPr>
              <a:t>Mobile mapping solutions.</a:t>
            </a:r>
          </a:p>
          <a:p>
            <a:pPr marL="171450" indent="-171450">
              <a:buClr>
                <a:srgbClr val="C00000"/>
              </a:buClr>
              <a:buFont typeface="Wingdings" panose="05000000000000000000" pitchFamily="2" charset="2"/>
              <a:buChar char="§"/>
            </a:pPr>
            <a:r>
              <a:rPr lang="en-GB" sz="1100" b="0" dirty="0">
                <a:solidFill>
                  <a:srgbClr val="1E1348"/>
                </a:solidFill>
              </a:rPr>
              <a:t>Incorporating social media geolocation data into planning.</a:t>
            </a:r>
          </a:p>
          <a:p>
            <a:pPr marL="171450" indent="-171450">
              <a:buClr>
                <a:srgbClr val="C00000"/>
              </a:buClr>
              <a:buFont typeface="Wingdings" panose="05000000000000000000" pitchFamily="2" charset="2"/>
              <a:buChar char="§"/>
            </a:pPr>
            <a:r>
              <a:rPr lang="en-GB" sz="1100" b="0" dirty="0">
                <a:solidFill>
                  <a:srgbClr val="1E1348"/>
                </a:solidFill>
              </a:rPr>
              <a:t>Drone technology for mapping, infrastructure maintenance and emergency response.</a:t>
            </a:r>
          </a:p>
          <a:p>
            <a:pPr marL="171450" indent="-171450">
              <a:buClr>
                <a:srgbClr val="C00000"/>
              </a:buClr>
              <a:buFont typeface="Wingdings" panose="05000000000000000000" pitchFamily="2" charset="2"/>
              <a:buChar char="§"/>
            </a:pPr>
            <a:endParaRPr lang="en-GB" sz="1100" b="0" dirty="0">
              <a:solidFill>
                <a:srgbClr val="1E1348"/>
              </a:solidFill>
            </a:endParaRPr>
          </a:p>
          <a:p>
            <a:pPr>
              <a:buClr>
                <a:srgbClr val="C00000"/>
              </a:buClr>
            </a:pPr>
            <a:endParaRPr lang="en-GB" sz="1100" b="0" dirty="0">
              <a:solidFill>
                <a:srgbClr val="1E1348"/>
              </a:solidFill>
            </a:endParaRPr>
          </a:p>
        </p:txBody>
      </p:sp>
      <p:sp>
        <p:nvSpPr>
          <p:cNvPr id="6" name="TextBox 5">
            <a:extLst>
              <a:ext uri="{FF2B5EF4-FFF2-40B4-BE49-F238E27FC236}">
                <a16:creationId xmlns:a16="http://schemas.microsoft.com/office/drawing/2014/main" id="{7791D959-9FEC-4976-A1AF-DC0470A6C5DB}"/>
              </a:ext>
            </a:extLst>
          </p:cNvPr>
          <p:cNvSpPr txBox="1"/>
          <p:nvPr/>
        </p:nvSpPr>
        <p:spPr>
          <a:xfrm>
            <a:off x="4982651" y="6166306"/>
            <a:ext cx="4032448" cy="461665"/>
          </a:xfrm>
          <a:prstGeom prst="rect">
            <a:avLst/>
          </a:prstGeom>
          <a:noFill/>
        </p:spPr>
        <p:txBody>
          <a:bodyPr wrap="square" rtlCol="0">
            <a:spAutoFit/>
          </a:bodyPr>
          <a:lstStyle/>
          <a:p>
            <a:r>
              <a:rPr lang="en-GB" sz="800" i="1" dirty="0"/>
              <a:t>Sources: Cabinet Office (2019) Geospatial Commission </a:t>
            </a:r>
            <a:r>
              <a:rPr lang="en-GB" sz="800" i="1" dirty="0">
                <a:hlinkClick r:id="rId2"/>
              </a:rPr>
              <a:t>https://www.gov.uk/government/organisations/geospatial-commission</a:t>
            </a:r>
            <a:endParaRPr lang="en-GB" sz="800" i="1" dirty="0"/>
          </a:p>
          <a:p>
            <a:endParaRPr lang="en-GB" sz="800" i="1" dirty="0"/>
          </a:p>
        </p:txBody>
      </p:sp>
      <p:pic>
        <p:nvPicPr>
          <p:cNvPr id="8" name="Picture 7">
            <a:extLst>
              <a:ext uri="{FF2B5EF4-FFF2-40B4-BE49-F238E27FC236}">
                <a16:creationId xmlns:a16="http://schemas.microsoft.com/office/drawing/2014/main" id="{D6493BE2-CA27-4169-B21E-4EDE04791C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4800" y="3140968"/>
            <a:ext cx="4096672" cy="2856480"/>
          </a:xfrm>
          <a:prstGeom prst="rect">
            <a:avLst/>
          </a:prstGeom>
        </p:spPr>
      </p:pic>
    </p:spTree>
    <p:extLst>
      <p:ext uri="{BB962C8B-B14F-4D97-AF65-F5344CB8AC3E}">
        <p14:creationId xmlns:p14="http://schemas.microsoft.com/office/powerpoint/2010/main" val="1773235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8b48487fd875371da4fea8abd7d111894ebab7"/>
</p:tagLst>
</file>

<file path=ppt/theme/theme1.xml><?xml version="1.0" encoding="utf-8"?>
<a:theme xmlns:a="http://schemas.openxmlformats.org/drawingml/2006/main" name="Client proposal_GREAT - Edited">
  <a:themeElements>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fontScheme name="GREAT-Template_v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ST Client Proposal GREAT.potx [Read-Only]" id="{90F5562D-D697-4CFA-8D9D-4C89BEBBD6D2}" vid="{748A9426-628D-4235-B172-397F2AE9B0BB}"/>
    </a:ext>
  </a:extLst>
</a:theme>
</file>

<file path=ppt/theme/theme2.xml><?xml version="1.0" encoding="utf-8"?>
<a:theme xmlns:a="http://schemas.openxmlformats.org/drawingml/2006/main" name="Custom Design">
  <a:themeElements>
    <a:clrScheme name="Custom Design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ST Client Proposal GREAT.potx [Read-Only]" id="{90F5562D-D697-4CFA-8D9D-4C89BEBBD6D2}" vid="{9E0B58C4-D07A-4AAB-8FE3-F4A14842E238}"/>
    </a:ext>
  </a:extLst>
</a:theme>
</file>

<file path=ppt/theme/theme3.xml><?xml version="1.0" encoding="utf-8"?>
<a:theme xmlns:a="http://schemas.openxmlformats.org/drawingml/2006/main" name="3_Client proposal_GREAT - Edited">
  <a:themeElements>
    <a:clrScheme name="Custom 8">
      <a:dk1>
        <a:srgbClr val="1E1348"/>
      </a:dk1>
      <a:lt1>
        <a:srgbClr val="FFFFFF"/>
      </a:lt1>
      <a:dk2>
        <a:srgbClr val="DFD5C5"/>
      </a:dk2>
      <a:lt2>
        <a:srgbClr val="DFD5C5"/>
      </a:lt2>
      <a:accent1>
        <a:srgbClr val="B00D23"/>
      </a:accent1>
      <a:accent2>
        <a:srgbClr val="4F0B7B"/>
      </a:accent2>
      <a:accent3>
        <a:srgbClr val="FFFFFF"/>
      </a:accent3>
      <a:accent4>
        <a:srgbClr val="180E3C"/>
      </a:accent4>
      <a:accent5>
        <a:srgbClr val="D4AAAC"/>
      </a:accent5>
      <a:accent6>
        <a:srgbClr val="47096F"/>
      </a:accent6>
      <a:hlink>
        <a:srgbClr val="002060"/>
      </a:hlink>
      <a:folHlink>
        <a:srgbClr val="1E1348"/>
      </a:folHlink>
    </a:clrScheme>
    <a:fontScheme name="GREAT-Template_v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ST Client Proposal GREAT.potx [Read-Only]" id="{90F5562D-D697-4CFA-8D9D-4C89BEBBD6D2}" vid="{748A9426-628D-4235-B172-397F2AE9B0BB}"/>
    </a:ext>
  </a:extLst>
</a:theme>
</file>

<file path=ppt/theme/theme4.xml><?xml version="1.0" encoding="utf-8"?>
<a:theme xmlns:a="http://schemas.openxmlformats.org/drawingml/2006/main" name="4_Client proposal_GREAT - Edited">
  <a:themeElements>
    <a:clrScheme name="Custom 8">
      <a:dk1>
        <a:srgbClr val="1E1348"/>
      </a:dk1>
      <a:lt1>
        <a:srgbClr val="FFFFFF"/>
      </a:lt1>
      <a:dk2>
        <a:srgbClr val="DFD5C5"/>
      </a:dk2>
      <a:lt2>
        <a:srgbClr val="DFD5C5"/>
      </a:lt2>
      <a:accent1>
        <a:srgbClr val="B00D23"/>
      </a:accent1>
      <a:accent2>
        <a:srgbClr val="4F0B7B"/>
      </a:accent2>
      <a:accent3>
        <a:srgbClr val="FFFFFF"/>
      </a:accent3>
      <a:accent4>
        <a:srgbClr val="180E3C"/>
      </a:accent4>
      <a:accent5>
        <a:srgbClr val="D4AAAC"/>
      </a:accent5>
      <a:accent6>
        <a:srgbClr val="47096F"/>
      </a:accent6>
      <a:hlink>
        <a:srgbClr val="002060"/>
      </a:hlink>
      <a:folHlink>
        <a:srgbClr val="1E1348"/>
      </a:folHlink>
    </a:clrScheme>
    <a:fontScheme name="GREAT-Template_v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ST Client Proposal GREAT.potx [Read-Only]" id="{90F5562D-D697-4CFA-8D9D-4C89BEBBD6D2}" vid="{748A9426-628D-4235-B172-397F2AE9B0BB}"/>
    </a:ext>
  </a:extLst>
</a:theme>
</file>

<file path=ppt/theme/theme5.xml><?xml version="1.0" encoding="utf-8"?>
<a:theme xmlns:a="http://schemas.openxmlformats.org/drawingml/2006/main" name="5_Client proposal_GREAT - Edited">
  <a:themeElements>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fontScheme name="GREAT-Template_v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REAT-Template_v6 1">
        <a:dk1>
          <a:srgbClr val="1E1348"/>
        </a:dk1>
        <a:lt1>
          <a:srgbClr val="FFFFFF"/>
        </a:lt1>
        <a:dk2>
          <a:srgbClr val="E41F13"/>
        </a:dk2>
        <a:lt2>
          <a:srgbClr val="DFD5C5"/>
        </a:lt2>
        <a:accent1>
          <a:srgbClr val="B00D23"/>
        </a:accent1>
        <a:accent2>
          <a:srgbClr val="4F0B7B"/>
        </a:accent2>
        <a:accent3>
          <a:srgbClr val="FFFFFF"/>
        </a:accent3>
        <a:accent4>
          <a:srgbClr val="180E3C"/>
        </a:accent4>
        <a:accent5>
          <a:srgbClr val="D4AAAC"/>
        </a:accent5>
        <a:accent6>
          <a:srgbClr val="47096F"/>
        </a:accent6>
        <a:hlink>
          <a:srgbClr val="00549F"/>
        </a:hlink>
        <a:folHlink>
          <a:srgbClr val="007EA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ST Client Proposal GREAT.potx [Read-Only]" id="{90F5562D-D697-4CFA-8D9D-4C89BEBBD6D2}" vid="{748A9426-628D-4235-B172-397F2AE9B0BB}"/>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7D23D1319E3004F81892784C2050A95" ma:contentTypeVersion="14" ma:contentTypeDescription="Create a new document." ma:contentTypeScope="" ma:versionID="ad787b2d2484669226c8e9e2f833b877">
  <xsd:schema xmlns:xsd="http://www.w3.org/2001/XMLSchema" xmlns:xs="http://www.w3.org/2001/XMLSchema" xmlns:p="http://schemas.microsoft.com/office/2006/metadata/properties" xmlns:ns1="http://schemas.microsoft.com/sharepoint/v3" xmlns:ns2="ff08a17e-ccc4-42fa-bbfd-094b835ac35f" xmlns:ns3="20ec6691-3d2f-4eba-a754-f94e1d39da8d" targetNamespace="http://schemas.microsoft.com/office/2006/metadata/properties" ma:root="true" ma:fieldsID="4a2ab3e82be14233e1e940f3f62a5c9f" ns1:_="" ns2:_="" ns3:_="">
    <xsd:import namespace="http://schemas.microsoft.com/sharepoint/v3"/>
    <xsd:import namespace="ff08a17e-ccc4-42fa-bbfd-094b835ac35f"/>
    <xsd:import namespace="20ec6691-3d2f-4eba-a754-f94e1d39da8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08a17e-ccc4-42fa-bbfd-094b835ac3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ec6691-3d2f-4eba-a754-f94e1d39da8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8F8451-D01E-406B-B697-19BDF3E92E7A}">
  <ds:schemaRefs>
    <ds:schemaRef ds:uri="ff08a17e-ccc4-42fa-bbfd-094b835ac35f"/>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0ec6691-3d2f-4eba-a754-f94e1d39da8d"/>
    <ds:schemaRef ds:uri="http://www.w3.org/XML/1998/namespace"/>
    <ds:schemaRef ds:uri="http://purl.org/dc/dcmitype/"/>
  </ds:schemaRefs>
</ds:datastoreItem>
</file>

<file path=customXml/itemProps2.xml><?xml version="1.0" encoding="utf-8"?>
<ds:datastoreItem xmlns:ds="http://schemas.openxmlformats.org/officeDocument/2006/customXml" ds:itemID="{582DF2B8-AB75-421D-B408-14B4CBBC54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08a17e-ccc4-42fa-bbfd-094b835ac35f"/>
    <ds:schemaRef ds:uri="20ec6691-3d2f-4eba-a754-f94e1d39da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82F994-7A76-4FD9-9C7A-308D8FDFD7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IST Client Proposal GREAT</Template>
  <TotalTime>0</TotalTime>
  <Words>18349</Words>
  <Application>Microsoft Office PowerPoint</Application>
  <PresentationFormat>A4 Kağıt (210x297 mm)</PresentationFormat>
  <Paragraphs>1561</Paragraphs>
  <Slides>74</Slides>
  <Notes>0</Notes>
  <HiddenSlides>0</HiddenSlides>
  <MMClips>0</MMClips>
  <ScaleCrop>false</ScaleCrop>
  <HeadingPairs>
    <vt:vector size="6" baseType="variant">
      <vt:variant>
        <vt:lpstr>Kullanılan Yazı Tipleri</vt:lpstr>
      </vt:variant>
      <vt:variant>
        <vt:i4>4</vt:i4>
      </vt:variant>
      <vt:variant>
        <vt:lpstr>Tema</vt:lpstr>
      </vt:variant>
      <vt:variant>
        <vt:i4>5</vt:i4>
      </vt:variant>
      <vt:variant>
        <vt:lpstr>Slayt Başlıkları</vt:lpstr>
      </vt:variant>
      <vt:variant>
        <vt:i4>74</vt:i4>
      </vt:variant>
    </vt:vector>
  </HeadingPairs>
  <TitlesOfParts>
    <vt:vector size="83" baseType="lpstr">
      <vt:lpstr>Arial</vt:lpstr>
      <vt:lpstr>Calibri</vt:lpstr>
      <vt:lpstr>Georgia</vt:lpstr>
      <vt:lpstr>Wingdings</vt:lpstr>
      <vt:lpstr>Client proposal_GREAT - Edited</vt:lpstr>
      <vt:lpstr>Custom Design</vt:lpstr>
      <vt:lpstr>3_Client proposal_GREAT - Edited</vt:lpstr>
      <vt:lpstr>4_Client proposal_GREAT - Edited</vt:lpstr>
      <vt:lpstr>5_Client proposal_GREAT - Edited</vt:lpstr>
      <vt:lpstr>PowerPoint Sunusu</vt:lpstr>
      <vt:lpstr>Version Control</vt:lpstr>
      <vt:lpstr>Contents</vt:lpstr>
      <vt:lpstr>Introduction</vt:lpstr>
      <vt:lpstr>Five reasons to invest in UK smart cities</vt:lpstr>
      <vt:lpstr>Technologies powering smart cities</vt:lpstr>
      <vt:lpstr>How smart city technologies connect</vt:lpstr>
      <vt:lpstr>ICT infrastructure</vt:lpstr>
      <vt:lpstr>Geospatial technology</vt:lpstr>
      <vt:lpstr>Sensors</vt:lpstr>
      <vt:lpstr>Internet of Things</vt:lpstr>
      <vt:lpstr>Data analytics and AI</vt:lpstr>
      <vt:lpstr>Automation</vt:lpstr>
      <vt:lpstr>Blockchain</vt:lpstr>
      <vt:lpstr>Smart city technologies are underpinned by security</vt:lpstr>
      <vt:lpstr>Smart city systems</vt:lpstr>
      <vt:lpstr>Smart city systems</vt:lpstr>
      <vt:lpstr>There are opportunities in the UK across sectors</vt:lpstr>
      <vt:lpstr>Smart energy</vt:lpstr>
      <vt:lpstr>Government support for innovation in smart energy</vt:lpstr>
      <vt:lpstr>Building on expertise to create a smart energy testbed</vt:lpstr>
      <vt:lpstr>Blockchain to support smart energy solutions</vt:lpstr>
      <vt:lpstr>Smart buildings and housing</vt:lpstr>
      <vt:lpstr>UK startups can grow into global companies </vt:lpstr>
      <vt:lpstr>New technology reduce energy consumption by 30%</vt:lpstr>
      <vt:lpstr>Sensors provide the data for innovative health solutions</vt:lpstr>
      <vt:lpstr>Smart infrastructure</vt:lpstr>
      <vt:lpstr>Building trust in smart city infrastructure</vt:lpstr>
      <vt:lpstr>Developing a test bed for smart city applications</vt:lpstr>
      <vt:lpstr>Using drones to inform emergency response</vt:lpstr>
      <vt:lpstr>Data analytics helps make better investment decisions</vt:lpstr>
      <vt:lpstr>Smart governance</vt:lpstr>
      <vt:lpstr>Engaging citizens in road service improvement</vt:lpstr>
      <vt:lpstr>Automating services saves 20% on library budgets</vt:lpstr>
      <vt:lpstr>Open data encourages citizen involvement</vt:lpstr>
      <vt:lpstr>Smart mobility</vt:lpstr>
      <vt:lpstr>Delivering multimodal transport through an app</vt:lpstr>
      <vt:lpstr>Crowd-sourcing data for better planning</vt:lpstr>
      <vt:lpstr>Blockchain provides seamless e-charging infrastructure</vt:lpstr>
      <vt:lpstr>A unique smart mobility R&amp;D environment in the UK</vt:lpstr>
      <vt:lpstr>Real-time traffic flow data creates commercial opportunities</vt:lpstr>
      <vt:lpstr>Smart health</vt:lpstr>
      <vt:lpstr>Developing the world’s first ‘Living Hospital’</vt:lpstr>
      <vt:lpstr>Creating an open platform for healthcare data</vt:lpstr>
      <vt:lpstr>Testing new applications in Digital Health Labs</vt:lpstr>
      <vt:lpstr>Smart cities in the UK</vt:lpstr>
      <vt:lpstr>UK Smart Cities provide different levels of opportunity</vt:lpstr>
      <vt:lpstr>Smart city leaders</vt:lpstr>
      <vt:lpstr>Developing smart cities</vt:lpstr>
      <vt:lpstr>Emerging smart cities</vt:lpstr>
      <vt:lpstr>UK cities have varied smart cities specialisms</vt:lpstr>
      <vt:lpstr>Smart cities in Scotland</vt:lpstr>
      <vt:lpstr>Smart Cities in Northern Ireland</vt:lpstr>
      <vt:lpstr>Supporting smart city innovation</vt:lpstr>
      <vt:lpstr>Commercialising smart city innovations </vt:lpstr>
      <vt:lpstr>Accessing funding for smart city innovation</vt:lpstr>
      <vt:lpstr>Other available Funding</vt:lpstr>
      <vt:lpstr>UK universities harness knowledge and skills</vt:lpstr>
      <vt:lpstr>Research centres for smart cities are located across the UK</vt:lpstr>
      <vt:lpstr>Providing the environment for new business startup</vt:lpstr>
      <vt:lpstr>The UK hosts globally significant events</vt:lpstr>
      <vt:lpstr>The broader smart cities offer</vt:lpstr>
      <vt:lpstr>Supporting suppliers of the smart city market</vt:lpstr>
      <vt:lpstr>Exporting smart city expertise to the world</vt:lpstr>
      <vt:lpstr>Support and next steps</vt:lpstr>
      <vt:lpstr>How government support smart cities</vt:lpstr>
      <vt:lpstr>Encouraging smarter Infrastructure</vt:lpstr>
      <vt:lpstr>Key organisations</vt:lpstr>
      <vt:lpstr>DIT support</vt:lpstr>
      <vt:lpstr>PowerPoint Sunusu</vt:lpstr>
      <vt:lpstr>Appendix: Smart city quick guide (internal use only)</vt:lpstr>
      <vt:lpstr>What are smart cities?</vt:lpstr>
      <vt:lpstr>What technologies are used in smart cities?</vt:lpstr>
      <vt:lpstr>What smart systems are used in smart cities?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2018-08-15T15:05:28Z</dcterms:created>
  <dcterms:modified xsi:type="dcterms:W3CDTF">2020-12-21T14:11:22Z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0x01010087D23D1319E3004F81892784C2050A95</vt:lpwstr>
  </property>
</Properties>
</file>